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5.xml" ContentType="application/vnd.openxmlformats-officedocument.presentationml.comment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4"/>
  </p:sldMasterIdLst>
  <p:notesMasterIdLst>
    <p:notesMasterId r:id="rId24"/>
  </p:notesMasterIdLst>
  <p:handoutMasterIdLst>
    <p:handoutMasterId r:id="rId25"/>
  </p:handoutMasterIdLst>
  <p:sldIdLst>
    <p:sldId id="288" r:id="rId5"/>
    <p:sldId id="291" r:id="rId6"/>
    <p:sldId id="289" r:id="rId7"/>
    <p:sldId id="290" r:id="rId8"/>
    <p:sldId id="301" r:id="rId9"/>
    <p:sldId id="306" r:id="rId10"/>
    <p:sldId id="292" r:id="rId11"/>
    <p:sldId id="303" r:id="rId12"/>
    <p:sldId id="304" r:id="rId13"/>
    <p:sldId id="293" r:id="rId14"/>
    <p:sldId id="307" r:id="rId15"/>
    <p:sldId id="312" r:id="rId16"/>
    <p:sldId id="309" r:id="rId17"/>
    <p:sldId id="310" r:id="rId18"/>
    <p:sldId id="300" r:id="rId19"/>
    <p:sldId id="311" r:id="rId20"/>
    <p:sldId id="296" r:id="rId21"/>
    <p:sldId id="299" r:id="rId22"/>
    <p:sldId id="29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4" clrIdx="0">
    <p:extLst>
      <p:ext uri="{19B8F6BF-5375-455C-9EA6-DF929625EA0E}">
        <p15:presenceInfo xmlns:p15="http://schemas.microsoft.com/office/powerpoint/2012/main" userId="Yair Moshe" providerId="None"/>
      </p:ext>
    </p:extLst>
  </p:cmAuthor>
  <p:cmAuthor id="2" name="Shunit Polinsky" initials="SP" lastIdx="6" clrIdx="1">
    <p:extLst>
      <p:ext uri="{19B8F6BF-5375-455C-9EA6-DF929625EA0E}">
        <p15:presenceInfo xmlns:p15="http://schemas.microsoft.com/office/powerpoint/2012/main" userId="Shunit Polinsk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6179"/>
    <a:srgbClr val="DBF5E4"/>
    <a:srgbClr val="A2ECCB"/>
    <a:srgbClr val="654496"/>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667" autoAdjust="0"/>
  </p:normalViewPr>
  <p:slideViewPr>
    <p:cSldViewPr snapToGrid="0">
      <p:cViewPr varScale="1">
        <p:scale>
          <a:sx n="49" d="100"/>
          <a:sy n="49" d="100"/>
        </p:scale>
        <p:origin x="1986"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 authorId="2" dt="2020-01-07T16:55:32.453" idx="3">
    <p:pos x="3723" y="1033"/>
    <p:text>After thissection I'd add the commercial solutions drawback - expensive, required training, heavy weight and most of them required the residual limb muscle actiativaion (which can cause a phantom pain or inability to control the hand)
and now emphasizes your solution - controling the hand with the foot - no need to activate the residual limb muscles.</p:text>
    <p:extLst>
      <p:ext uri="{C676402C-5697-4E1C-873F-D02D1690AC5C}">
        <p15:threadingInfo xmlns:p15="http://schemas.microsoft.com/office/powerpoint/2012/main" timeZoneBias="-120"/>
      </p:ext>
    </p:extLst>
  </p:cm>
  <p:cm authorId="2" dt="2020-01-07T16:58:15.796" idx="4">
    <p:pos x="3283" y="3475"/>
    <p:text>anyway I'd delete the esthetic from the list since this is not our main goal as you might see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7:40.279" idx="2">
    <p:pos x="10" y="10"/>
    <p:text>In these slides don't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1-07T16:54:15.955" idx="2">
    <p:pos x="5540" y="3278"/>
    <p:text>degenrated muscles may cause an inconsistenet signal and in gemeral the residual limb muscle activation may cause a phatom pain</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1-07T16:59:24.197" idx="5">
    <p:pos x="1520" y="2031"/>
    <p:text>I wouldn't add this one</p:text>
    <p:extLst>
      <p:ext uri="{C676402C-5697-4E1C-873F-D02D1690AC5C}">
        <p15:threadingInfo xmlns:p15="http://schemas.microsoft.com/office/powerpoint/2012/main" timeZoneBias="-120"/>
      </p:ext>
    </p:extLst>
  </p:cm>
  <p:cm authorId="2" dt="2020-01-07T16:59:45.534" idx="6">
    <p:pos x="992" y="1289"/>
    <p:text>the invasive type is mostly still in research so not availble to "regular" customers</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intend to do until the end of your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י"ח/טבת/תש"פ</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י"ח/טבת/תש"פ</a:t>
            </a:fld>
            <a:endParaRPr lang="he-IL"/>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מרינה</a:t>
            </a:r>
          </a:p>
          <a:p>
            <a:r>
              <a:rPr lang="he-IL"/>
              <a:t>היי אנחנו יהל ומרינה </a:t>
            </a:r>
            <a:r>
              <a:rPr lang="he-IL" err="1"/>
              <a:t>הפרוייקט</a:t>
            </a:r>
            <a:r>
              <a:rPr lang="he-IL"/>
              <a:t> שלנו הוא – בניית מערכת לקריאה וסיווג של אותות להפעלה של פרוטזת יד, בהנחיית שונית ויואב מדן, ובשיתוף עמותת </a:t>
            </a:r>
            <a:r>
              <a:rPr lang="en-US"/>
              <a:t>Haifa3D</a:t>
            </a:r>
            <a:r>
              <a:rPr lang="he-IL"/>
              <a:t> הפועלת למציאת פתרונות זולים ונגישים לאנשים קטועי גפיים, באמצעות הדפסות תלת </a:t>
            </a:r>
            <a:r>
              <a:rPr lang="he-IL" err="1"/>
              <a:t>מימד</a:t>
            </a:r>
            <a:r>
              <a:rPr lang="he-IL"/>
              <a:t>. </a:t>
            </a:r>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cs typeface="Calibri"/>
              </a:rPr>
              <a:t>אלגוריתם עיבוד האות והסיווג ייצרב לבקר ויפעיל את היד.</a:t>
            </a:r>
          </a:p>
          <a:p>
            <a:r>
              <a:rPr lang="he-IL" dirty="0">
                <a:cs typeface="Calibri"/>
              </a:rPr>
              <a:t>מרינה</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C92D0D-AF30-4211-86C4-A3B87597F349}"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17495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cs typeface="Calibri"/>
              </a:rPr>
              <a:t>יהל</a:t>
            </a:r>
            <a:endParaRPr lang="en-US" dirty="0">
              <a:cs typeface="Calibri"/>
            </a:endParaRPr>
          </a:p>
        </p:txBody>
      </p:sp>
      <p:sp>
        <p:nvSpPr>
          <p:cNvPr id="4" name="Slide Number Placeholder 3"/>
          <p:cNvSpPr>
            <a:spLocks noGrp="1"/>
          </p:cNvSpPr>
          <p:nvPr>
            <p:ph type="sldNum" sz="quarter" idx="5"/>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97843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הסבר</a:t>
            </a:r>
            <a:r>
              <a:rPr lang="en-US" dirty="0">
                <a:cs typeface="Calibri"/>
              </a:rPr>
              <a:t> </a:t>
            </a:r>
            <a:r>
              <a:rPr lang="en-US" dirty="0" err="1">
                <a:cs typeface="Calibri"/>
              </a:rPr>
              <a:t>ותמונות</a:t>
            </a:r>
            <a:r>
              <a:rPr lang="he-IL" dirty="0">
                <a:cs typeface="Calibri"/>
              </a:rPr>
              <a:t> מרינה</a:t>
            </a:r>
            <a:endParaRPr lang="en-US" dirty="0">
              <a:cs typeface="Calibri"/>
            </a:endParaRPr>
          </a:p>
          <a:p>
            <a:r>
              <a:rPr lang="he-IL" dirty="0">
                <a:cs typeface="Calibri"/>
              </a:rPr>
              <a:t>להוסיף מקור לסרטון -</a:t>
            </a:r>
            <a:r>
              <a:rPr lang="en-US" dirty="0" err="1">
                <a:cs typeface="Calibri"/>
              </a:rPr>
              <a:t>adafruit</a:t>
            </a:r>
            <a:endParaRPr lang="en-US" dirty="0">
              <a:cs typeface="Calibri"/>
            </a:endParaRPr>
          </a:p>
        </p:txBody>
      </p:sp>
      <p:sp>
        <p:nvSpPr>
          <p:cNvPr id="4" name="Slide Number Placeholder 3"/>
          <p:cNvSpPr>
            <a:spLocks noGrp="1"/>
          </p:cNvSpPr>
          <p:nvPr>
            <p:ph type="sldNum" sz="quarter" idx="5"/>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3414300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Accelometer</a:t>
            </a:r>
            <a:r>
              <a:rPr lang="he-IL">
                <a:cs typeface="Calibri"/>
              </a:rPr>
              <a:t>- תאוצה קווית בכל הצירים.</a:t>
            </a:r>
          </a:p>
          <a:p>
            <a:r>
              <a:rPr lang="en-US">
                <a:cs typeface="Calibri"/>
              </a:rPr>
              <a:t>Gyroscope</a:t>
            </a:r>
            <a:r>
              <a:rPr lang="he-IL">
                <a:cs typeface="Calibri"/>
              </a:rPr>
              <a:t>- מודד זוויות.</a:t>
            </a:r>
          </a:p>
          <a:p>
            <a:r>
              <a:rPr lang="en-US" err="1">
                <a:cs typeface="Calibri"/>
              </a:rPr>
              <a:t>Magnometer</a:t>
            </a:r>
            <a:r>
              <a:rPr lang="he-IL">
                <a:cs typeface="Calibri"/>
              </a:rPr>
              <a:t>- מודד שדה מגנטי – ניתן למצוא בעזרתו את הצפון.</a:t>
            </a:r>
          </a:p>
          <a:p>
            <a:r>
              <a:rPr lang="he-IL">
                <a:cs typeface="Calibri"/>
              </a:rPr>
              <a:t>מרינה</a:t>
            </a:r>
          </a:p>
          <a:p>
            <a:endParaRPr lang="he-IL">
              <a:cs typeface="Calibri"/>
            </a:endParaRPr>
          </a:p>
        </p:txBody>
      </p:sp>
      <p:sp>
        <p:nvSpPr>
          <p:cNvPr id="4" name="Slide Number Placeholder 3"/>
          <p:cNvSpPr>
            <a:spLocks noGrp="1"/>
          </p:cNvSpPr>
          <p:nvPr>
            <p:ph type="sldNum" sz="quarter" idx="5"/>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4218599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i2C</a:t>
            </a:r>
            <a:r>
              <a:rPr lang="he-IL" dirty="0"/>
              <a:t>יהל</a:t>
            </a:r>
            <a:endParaRPr lang="en-US" dirty="0"/>
          </a:p>
          <a:p>
            <a:r>
              <a:rPr lang="he-IL" dirty="0"/>
              <a:t>מערכת מודולארית אפשר להוסיף </a:t>
            </a:r>
            <a:r>
              <a:rPr lang="he-IL" dirty="0" err="1"/>
              <a:t>להורד</a:t>
            </a:r>
            <a:r>
              <a:rPr lang="he-IL" dirty="0"/>
              <a:t> </a:t>
            </a:r>
            <a:r>
              <a:rPr lang="en-US" dirty="0"/>
              <a:t>FSR</a:t>
            </a:r>
            <a:r>
              <a:rPr lang="he-IL" dirty="0"/>
              <a:t> </a:t>
            </a:r>
            <a:r>
              <a:rPr lang="he-IL" dirty="0" err="1"/>
              <a:t>וואפשר</a:t>
            </a:r>
            <a:r>
              <a:rPr lang="he-IL" dirty="0"/>
              <a:t>  להחליף </a:t>
            </a:r>
            <a:r>
              <a:rPr lang="he-IL" dirty="0" err="1"/>
              <a:t>נגגד</a:t>
            </a:r>
            <a:r>
              <a:rPr lang="he-IL" dirty="0"/>
              <a:t> אל מול </a:t>
            </a:r>
            <a:r>
              <a:rPr lang="en-US" dirty="0"/>
              <a:t>datasheet</a:t>
            </a:r>
            <a:endParaRPr lang="he-IL" dirty="0"/>
          </a:p>
          <a:p>
            <a:r>
              <a:rPr lang="en-US" dirty="0"/>
              <a:t>BNO</a:t>
            </a:r>
            <a:r>
              <a:rPr lang="he-IL" dirty="0"/>
              <a:t> צריך להבין במה להשתמש מוציא הרבה </a:t>
            </a:r>
            <a:r>
              <a:rPr lang="en-US" dirty="0"/>
              <a:t>DATA</a:t>
            </a:r>
            <a:r>
              <a:rPr lang="he-IL" dirty="0"/>
              <a:t>, צריך להבין במי להשתמש ואיך לקרוא . </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99284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לא עיקר </a:t>
            </a:r>
            <a:r>
              <a:rPr lang="he-IL" err="1"/>
              <a:t>הפרוייקט</a:t>
            </a:r>
            <a:r>
              <a:rPr lang="he-IL"/>
              <a:t> אבל זה מה שיש לנו </a:t>
            </a:r>
            <a:r>
              <a:rPr lang="he-IL" err="1"/>
              <a:t>בנתים</a:t>
            </a:r>
            <a:r>
              <a:rPr lang="he-IL"/>
              <a:t> בנוי וכן חלק.</a:t>
            </a:r>
          </a:p>
          <a:p>
            <a:endParaRPr lang="he-IL"/>
          </a:p>
          <a:p>
            <a:r>
              <a:rPr lang="he-IL"/>
              <a:t>יהל</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154953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לא עיקר </a:t>
            </a:r>
            <a:r>
              <a:rPr lang="he-IL" err="1"/>
              <a:t>הפרוייקט</a:t>
            </a:r>
            <a:r>
              <a:rPr lang="he-IL"/>
              <a:t> אבל זה מה שיש לנו </a:t>
            </a:r>
            <a:r>
              <a:rPr lang="he-IL" err="1"/>
              <a:t>בנתים</a:t>
            </a:r>
            <a:r>
              <a:rPr lang="he-IL"/>
              <a:t> בנוי וכן חלק.</a:t>
            </a:r>
          </a:p>
          <a:p>
            <a:r>
              <a:rPr lang="he-IL"/>
              <a:t>מרינה</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954880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יהל</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מטרותינו היו: בחירת חיישן, קריאת אותות על ידיו ,איסוף מידע, למידה וסיווג של 3 מחוות</a:t>
            </a:r>
          </a:p>
          <a:p>
            <a:r>
              <a:rPr lang="he-IL" dirty="0"/>
              <a:t>עד כה התחלנו להרכיב חיישן שקורא אותות כאלה וכאלה,</a:t>
            </a:r>
            <a:endParaRPr lang="en-US" dirty="0"/>
          </a:p>
          <a:p>
            <a:r>
              <a:rPr lang="en-US" dirty="0"/>
              <a:t>Fine tuning </a:t>
            </a:r>
            <a:r>
              <a:rPr lang="he-IL" dirty="0"/>
              <a:t> דל הלחץ- בחירת נגד באילו פרמטרים בדיוק להשתמש מתוך </a:t>
            </a:r>
            <a:r>
              <a:rPr lang="en-US" dirty="0"/>
              <a:t>BNO</a:t>
            </a:r>
            <a:r>
              <a:rPr lang="he-IL" dirty="0"/>
              <a:t>. להוסיף של התהליך שעשינו מבחינת בחירת רכיבים והרכבות</a:t>
            </a:r>
          </a:p>
          <a:p>
            <a:r>
              <a:rPr lang="he-IL" dirty="0"/>
              <a:t>בתחילת </a:t>
            </a:r>
            <a:r>
              <a:rPr lang="he-IL" dirty="0" err="1"/>
              <a:t>הפרוייקט</a:t>
            </a:r>
            <a:r>
              <a:rPr lang="he-IL" dirty="0"/>
              <a:t> ההגדרה הייתה להשתמש באותות של הגוף על מנת להפעיל את היד והתבססנו על חיישן מתאים, נתקלנו בבעיה עם החברה שלה שייך הפטנט ולכן הרכבנו חיישן משל עצמנו המתבסס על שני אותות- אוריינטציה ולחץ. (שאלה ליהל: האם במאמר שקראתי הם הוסיפו חיישן אוריינטציה ובדקו??) החידוש שלנו הוא לשלב בניהם(?).</a:t>
            </a:r>
          </a:p>
          <a:p>
            <a:r>
              <a:rPr lang="he-IL" dirty="0"/>
              <a:t>אנחנו בשלב בדיקה של </a:t>
            </a:r>
            <a:r>
              <a:rPr lang="he-IL" dirty="0" err="1"/>
              <a:t>איסו</a:t>
            </a:r>
            <a:r>
              <a:rPr lang="he-IL" dirty="0"/>
              <a:t> </a:t>
            </a:r>
            <a:r>
              <a:rPr lang="he-IL" dirty="0" err="1"/>
              <a:t>קליברציה</a:t>
            </a:r>
            <a:r>
              <a:rPr lang="he-IL" dirty="0"/>
              <a:t> הכי טובה </a:t>
            </a:r>
            <a:r>
              <a:rPr lang="he-IL" dirty="0" err="1"/>
              <a:t>לחישן</a:t>
            </a:r>
            <a:r>
              <a:rPr lang="he-IL" dirty="0"/>
              <a:t> כדי שנוכל להתחיל לאסוף את ה</a:t>
            </a:r>
            <a:r>
              <a:rPr lang="en-US" dirty="0"/>
              <a:t>DATA</a:t>
            </a:r>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17</a:t>
            </a:fld>
            <a:endParaRPr lang="he-IL"/>
          </a:p>
        </p:txBody>
      </p:sp>
    </p:spTree>
    <p:extLst>
      <p:ext uri="{BB962C8B-B14F-4D97-AF65-F5344CB8AC3E}">
        <p14:creationId xmlns:p14="http://schemas.microsoft.com/office/powerpoint/2010/main" val="2290526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מרינה</a:t>
            </a:r>
          </a:p>
          <a:p>
            <a:r>
              <a:rPr lang="he-IL" dirty="0"/>
              <a:t>גם בלומדה כמו בחיישן, תחילה רצינו להשתמש בלומדה של החברה, כי כבר היה להם משהו מובנה ולשנות את זה לאזור המתאים לנו בגוף ולתנועות שבחרנו, כעת נממש בעצמנו.</a:t>
            </a:r>
            <a:endParaRPr lang="en-US" dirty="0"/>
          </a:p>
          <a:p>
            <a:endParaRPr lang="en-US" dirty="0"/>
          </a:p>
          <a:p>
            <a:endParaRPr lang="he-IL" dirty="0"/>
          </a:p>
          <a:p>
            <a:r>
              <a:rPr lang="en-US" dirty="0">
                <a:solidFill>
                  <a:srgbClr val="002060"/>
                </a:solidFill>
              </a:rPr>
              <a:t>(***note to us: LDA)</a:t>
            </a:r>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3443878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מרינה</a:t>
            </a:r>
          </a:p>
          <a:p>
            <a:r>
              <a:rPr lang="he-IL" dirty="0"/>
              <a:t>להוסיף את המאמר של סקירת הספרות בנושא ידיים </a:t>
            </a:r>
            <a:r>
              <a:rPr lang="he-IL" dirty="0" err="1"/>
              <a:t>פרוטזיות</a:t>
            </a:r>
            <a:r>
              <a:rPr lang="he-IL" dirty="0"/>
              <a:t> </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19</a:t>
            </a:fld>
            <a:endParaRPr lang="he-IL"/>
          </a:p>
        </p:txBody>
      </p:sp>
    </p:spTree>
    <p:extLst>
      <p:ext uri="{BB962C8B-B14F-4D97-AF65-F5344CB8AC3E}">
        <p14:creationId xmlns:p14="http://schemas.microsoft.com/office/powerpoint/2010/main" val="165297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יהל</a:t>
            </a:r>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מרינה</a:t>
            </a:r>
            <a:endParaRPr lang="en-US" dirty="0"/>
          </a:p>
          <a:p>
            <a:r>
              <a:rPr lang="he-IL" dirty="0"/>
              <a:t>לאיבוד גפה השפעה משמעותית על התפקוד היומיומי של אדם- בהיבט תקשורתי וחברתי, ופוגע ביכולת לבצע פעולות באופן עצמאי.</a:t>
            </a:r>
          </a:p>
          <a:p>
            <a:r>
              <a:rPr lang="he-IL" dirty="0"/>
              <a:t>לכן יש חשיבות למציאת פתרון שהוא </a:t>
            </a:r>
            <a:r>
              <a:rPr lang="he-IL" dirty="0" err="1"/>
              <a:t>אסטתי</a:t>
            </a:r>
            <a:r>
              <a:rPr lang="he-IL" dirty="0"/>
              <a:t>, קל </a:t>
            </a:r>
            <a:r>
              <a:rPr lang="he-IL" dirty="0" err="1"/>
              <a:t>לשימוש,נוח</a:t>
            </a:r>
            <a:r>
              <a:rPr lang="he-IL" dirty="0"/>
              <a:t>, </a:t>
            </a:r>
            <a:r>
              <a:rPr lang="he-IL" dirty="0" err="1"/>
              <a:t>אינטואטיבי</a:t>
            </a:r>
            <a:r>
              <a:rPr lang="he-IL" dirty="0"/>
              <a:t> ואמין כדי להקל כמה שיותר על המשתמש ולא לפגוע באיכות חייו</a:t>
            </a:r>
            <a:endParaRPr lang="en-US" dirty="0"/>
          </a:p>
          <a:p>
            <a:endParaRPr lang="en-US" dirty="0"/>
          </a:p>
          <a:p>
            <a:r>
              <a:rPr lang="he-IL" dirty="0"/>
              <a:t>לקצר </a:t>
            </a:r>
            <a:r>
              <a:rPr lang="he-IL" dirty="0" err="1"/>
              <a:t>באספקטס</a:t>
            </a:r>
            <a:endParaRPr lang="he-IL" dirty="0"/>
          </a:p>
          <a:p>
            <a:r>
              <a:rPr lang="he-IL" dirty="0"/>
              <a:t>יש בעיות עם הפתרונות שקיימים, נפרט עוד בהמשך ויש אנשים שזה לא מתאים להם. </a:t>
            </a:r>
          </a:p>
          <a:p>
            <a:r>
              <a:rPr lang="he-IL" dirty="0"/>
              <a:t>אנחנו באים לתת פתרון לאוכלוסיות שהפתרונות הקיימים לא מתאימים להם.</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a:t>
            </a:fld>
            <a:endParaRPr lang="he-IL"/>
          </a:p>
        </p:txBody>
      </p:sp>
    </p:spTree>
    <p:extLst>
      <p:ext uri="{BB962C8B-B14F-4D97-AF65-F5344CB8AC3E}">
        <p14:creationId xmlns:p14="http://schemas.microsoft.com/office/powerpoint/2010/main" val="158570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cs typeface="Calibri"/>
              </a:rPr>
              <a:t>יהל.</a:t>
            </a:r>
          </a:p>
          <a:p>
            <a:r>
              <a:rPr lang="he-IL">
                <a:cs typeface="Calibri"/>
              </a:rPr>
              <a:t>כדי לענות על הצרכים שפירטנו הפרויקט שלנו יעסוק בשליטה ביד שנבנתה על ידי שונית והודפסה במדפסת </a:t>
            </a:r>
            <a:r>
              <a:rPr lang="en-US">
                <a:cs typeface="Calibri"/>
              </a:rPr>
              <a:t>3D</a:t>
            </a:r>
            <a:r>
              <a:rPr lang="he-IL">
                <a:cs typeface="Calibri"/>
              </a:rPr>
              <a:t>. השליטה תבצע על ידי מספר תנועות רגל שנגדיר ועל ידי מערכת חישה נקרא אותם, ונבצע עיבוד וזיהוי שלהם.</a:t>
            </a:r>
          </a:p>
          <a:p>
            <a:r>
              <a:rPr lang="he-IL">
                <a:cs typeface="Calibri"/>
              </a:rPr>
              <a:t>השלבים בהם נבצע זאת הם על ידי הרכבת מערכת החישה, בחירת תנועות, בחירת שיטת למידה וביצוע איסוף הנתונים בהתאם. ולבסוף מימוש המסווג.</a:t>
            </a:r>
            <a:endParaRPr lang="en-US">
              <a:cs typeface="Calibri"/>
            </a:endParaRPr>
          </a:p>
        </p:txBody>
      </p:sp>
      <p:sp>
        <p:nvSpPr>
          <p:cNvPr id="4" name="Slide Number Placeholder 3"/>
          <p:cNvSpPr>
            <a:spLocks noGrp="1"/>
          </p:cNvSpPr>
          <p:nvPr>
            <p:ph type="sldNum" sz="quarter" idx="5"/>
          </p:nvPr>
        </p:nvSpPr>
        <p:spPr/>
        <p:txBody>
          <a:bodyPr/>
          <a:lstStyle/>
          <a:p>
            <a:fld id="{C8C92D0D-AF30-4211-86C4-A3B87597F349}" type="slidenum">
              <a:rPr lang="he-IL" smtClean="0"/>
              <a:pPr/>
              <a:t>4</a:t>
            </a:fld>
            <a:endParaRPr lang="he-IL"/>
          </a:p>
        </p:txBody>
      </p:sp>
    </p:spTree>
    <p:extLst>
      <p:ext uri="{BB962C8B-B14F-4D97-AF65-F5344CB8AC3E}">
        <p14:creationId xmlns:p14="http://schemas.microsoft.com/office/powerpoint/2010/main" val="154210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מרינה</a:t>
            </a:r>
          </a:p>
          <a:p>
            <a:r>
              <a:rPr lang="he-IL" dirty="0"/>
              <a:t>מתוך סקירת הספרות שביצענו עולים מספר צרכים עיקריים של משתמשי פרוטזות יד, שעליהם התבססנו בבחירת הפתרון.</a:t>
            </a:r>
            <a:br>
              <a:rPr lang="en-US" dirty="0"/>
            </a:br>
            <a:r>
              <a:rPr lang="he-IL" dirty="0"/>
              <a:t>- זיהוי אמין – גם זיהוי </a:t>
            </a:r>
            <a:r>
              <a:rPr lang="he-IL" dirty="0" err="1"/>
              <a:t>מדוייק</a:t>
            </a:r>
            <a:r>
              <a:rPr lang="he-IL" dirty="0"/>
              <a:t> של המחוות השונות, וגם מזעור זיהויי שווא – לדוגמא אחיזה בספל קפה.</a:t>
            </a:r>
          </a:p>
          <a:p>
            <a:r>
              <a:rPr lang="he-IL" dirty="0"/>
              <a:t>-הפעלה אינטואיטיבית – מזעור זמן האימון – סט מחוות פשוטות ואינטואיטיביות למשתמש.</a:t>
            </a:r>
          </a:p>
          <a:p>
            <a:r>
              <a:rPr lang="he-IL" dirty="0"/>
              <a:t>קבלת פידבק על אופן ביצוע הפעולה לדוגמא כמה חזקה האחיזה.</a:t>
            </a:r>
          </a:p>
          <a:p>
            <a:r>
              <a:rPr lang="he-IL" dirty="0"/>
              <a:t>-משקל נמוך – שימוש במערכת קטנה, הדפסת תלת </a:t>
            </a:r>
            <a:r>
              <a:rPr lang="he-IL" dirty="0" err="1"/>
              <a:t>מימד</a:t>
            </a:r>
            <a:r>
              <a:rPr lang="he-IL" dirty="0"/>
              <a:t>, עוד ייתרון של מחיר נמוך.</a:t>
            </a:r>
            <a:endParaRPr lang="en-US" dirty="0"/>
          </a:p>
          <a:p>
            <a:r>
              <a:rPr lang="he-IL" dirty="0"/>
              <a:t>יש </a:t>
            </a:r>
            <a:r>
              <a:rPr lang="he-IL" dirty="0" err="1"/>
              <a:t>טריידאוף</a:t>
            </a:r>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414557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יהל</a:t>
            </a:r>
          </a:p>
          <a:p>
            <a:r>
              <a:rPr lang="he-IL" dirty="0"/>
              <a:t>ניתן לחלק את פרוטזות היד למספר סוגים</a:t>
            </a:r>
          </a:p>
        </p:txBody>
      </p:sp>
      <p:sp>
        <p:nvSpPr>
          <p:cNvPr id="4" name="Slide Number Placeholder 3"/>
          <p:cNvSpPr>
            <a:spLocks noGrp="1"/>
          </p:cNvSpPr>
          <p:nvPr>
            <p:ph type="sldNum" sz="quarter" idx="5"/>
          </p:nvPr>
        </p:nvSpPr>
        <p:spPr/>
        <p:txBody>
          <a:bodyPr/>
          <a:lstStyle/>
          <a:p>
            <a:fld id="{C8C92D0D-AF30-4211-86C4-A3B87597F349}" type="slidenum">
              <a:rPr lang="he-IL" smtClean="0"/>
              <a:pPr/>
              <a:t>6</a:t>
            </a:fld>
            <a:endParaRPr lang="he-IL"/>
          </a:p>
        </p:txBody>
      </p:sp>
    </p:spTree>
    <p:extLst>
      <p:ext uri="{BB962C8B-B14F-4D97-AF65-F5344CB8AC3E}">
        <p14:creationId xmlns:p14="http://schemas.microsoft.com/office/powerpoint/2010/main" val="42729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מרינה</a:t>
            </a:r>
            <a:br>
              <a:rPr lang="en-US" dirty="0"/>
            </a:br>
            <a:r>
              <a:rPr lang="he-IL" dirty="0"/>
              <a:t>באופן רגיל סגור – משיכת כתפיים פותח</a:t>
            </a:r>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1630515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noProof="0" dirty="0">
                <a:cs typeface="Calibri"/>
              </a:rPr>
              <a:t>משתמשים</a:t>
            </a:r>
            <a:r>
              <a:rPr lang="en-US" dirty="0">
                <a:cs typeface="Calibri"/>
              </a:rPr>
              <a:t> </a:t>
            </a:r>
            <a:r>
              <a:rPr lang="he-IL" noProof="0" dirty="0">
                <a:cs typeface="Calibri"/>
              </a:rPr>
              <a:t>בחיישני</a:t>
            </a:r>
            <a:r>
              <a:rPr lang="en-US" dirty="0">
                <a:cs typeface="Calibri"/>
              </a:rPr>
              <a:t> </a:t>
            </a:r>
            <a:r>
              <a:rPr lang="en-US" dirty="0" err="1">
                <a:cs typeface="Calibri"/>
              </a:rPr>
              <a:t>בפני</a:t>
            </a:r>
            <a:r>
              <a:rPr lang="en-US" dirty="0">
                <a:cs typeface="Calibri"/>
              </a:rPr>
              <a:t> </a:t>
            </a:r>
            <a:r>
              <a:rPr lang="he-IL" noProof="0" dirty="0">
                <a:cs typeface="Calibri"/>
              </a:rPr>
              <a:t>השטח</a:t>
            </a:r>
            <a:r>
              <a:rPr lang="en-US" dirty="0">
                <a:cs typeface="Calibri"/>
              </a:rPr>
              <a:t> </a:t>
            </a:r>
            <a:r>
              <a:rPr lang="en-US" dirty="0" err="1">
                <a:cs typeface="Calibri"/>
              </a:rPr>
              <a:t>של</a:t>
            </a:r>
            <a:r>
              <a:rPr lang="en-US" dirty="0">
                <a:cs typeface="Calibri"/>
              </a:rPr>
              <a:t> </a:t>
            </a:r>
            <a:r>
              <a:rPr lang="he-IL" noProof="0" dirty="0">
                <a:cs typeface="Calibri"/>
              </a:rPr>
              <a:t>העור-</a:t>
            </a:r>
            <a:r>
              <a:rPr lang="he-IL" dirty="0">
                <a:cs typeface="Calibri"/>
              </a:rPr>
              <a:t> </a:t>
            </a:r>
            <a:r>
              <a:rPr lang="he-IL" dirty="0" err="1">
                <a:cs typeface="Calibri"/>
              </a:rPr>
              <a:t>באיזור</a:t>
            </a:r>
            <a:r>
              <a:rPr lang="he-IL" dirty="0">
                <a:cs typeface="Calibri"/>
              </a:rPr>
              <a:t> הקטיעה.</a:t>
            </a:r>
            <a:r>
              <a:rPr lang="he-IL" noProof="0" dirty="0">
                <a:cs typeface="Calibri"/>
              </a:rPr>
              <a:t>מחוץ</a:t>
            </a:r>
            <a:r>
              <a:rPr lang="en-US" dirty="0">
                <a:cs typeface="Calibri"/>
              </a:rPr>
              <a:t> </a:t>
            </a:r>
            <a:r>
              <a:rPr lang="he-IL" noProof="0" dirty="0">
                <a:cs typeface="Calibri"/>
              </a:rPr>
              <a:t>לגוף</a:t>
            </a:r>
          </a:p>
          <a:p>
            <a:r>
              <a:rPr lang="en-US" dirty="0" err="1">
                <a:cs typeface="Calibri"/>
              </a:rPr>
              <a:t>סוג</a:t>
            </a:r>
            <a:r>
              <a:rPr lang="en-US" dirty="0">
                <a:cs typeface="Calibri"/>
              </a:rPr>
              <a:t> </a:t>
            </a:r>
            <a:r>
              <a:rPr lang="en-US" dirty="0" err="1">
                <a:cs typeface="Calibri"/>
              </a:rPr>
              <a:t>נוסף</a:t>
            </a:r>
            <a:r>
              <a:rPr lang="en-US" dirty="0">
                <a:cs typeface="Calibri"/>
              </a:rPr>
              <a:t> </a:t>
            </a:r>
            <a:r>
              <a:rPr lang="en-US" dirty="0" err="1">
                <a:cs typeface="Calibri"/>
              </a:rPr>
              <a:t>שעדין</a:t>
            </a:r>
            <a:r>
              <a:rPr lang="en-US" dirty="0">
                <a:cs typeface="Calibri"/>
              </a:rPr>
              <a:t> </a:t>
            </a:r>
            <a:r>
              <a:rPr lang="he-IL" noProof="0" dirty="0">
                <a:cs typeface="Calibri"/>
              </a:rPr>
              <a:t>במחקר</a:t>
            </a:r>
            <a:r>
              <a:rPr lang="en-US" dirty="0">
                <a:cs typeface="Calibri"/>
              </a:rPr>
              <a:t> </a:t>
            </a:r>
            <a:r>
              <a:rPr lang="en-US" dirty="0" err="1">
                <a:cs typeface="Calibri"/>
              </a:rPr>
              <a:t>אולטרסאונד</a:t>
            </a:r>
            <a:r>
              <a:rPr lang="en-US" dirty="0">
                <a:cs typeface="Calibri"/>
              </a:rPr>
              <a:t> </a:t>
            </a:r>
            <a:r>
              <a:rPr lang="en-US" dirty="0" err="1">
                <a:cs typeface="Calibri"/>
              </a:rPr>
              <a:t>וPNS</a:t>
            </a:r>
            <a:r>
              <a:rPr lang="he-IL" dirty="0">
                <a:cs typeface="Calibri"/>
              </a:rPr>
              <a:t>- לציין שתחילה התבססנו על זה ואז שינינו כיוון, אמור לחזות את כוונת המשתמש גם ללא הפעלת שרירים.</a:t>
            </a:r>
          </a:p>
          <a:p>
            <a:r>
              <a:rPr lang="he-IL" dirty="0">
                <a:cs typeface="Calibri"/>
              </a:rPr>
              <a:t>יהל</a:t>
            </a:r>
            <a:endParaRPr lang="en-US" dirty="0">
              <a:cs typeface="Calibri"/>
            </a:endParaRPr>
          </a:p>
          <a:p>
            <a:endParaRPr lang="en-US" dirty="0">
              <a:cs typeface="Calibri"/>
            </a:endParaRPr>
          </a:p>
          <a:p>
            <a:endParaRPr lang="en-US" dirty="0">
              <a:cs typeface="Calibri"/>
            </a:endParaRPr>
          </a:p>
          <a:p>
            <a:r>
              <a:rPr lang="he-IL" dirty="0">
                <a:cs typeface="Calibri"/>
              </a:rPr>
              <a:t>לפי מה ששונית אמרה נוותר על השקף הבא אז נציין גם שיש עוד שיטות פולשניות ואפשר לתת דוגמאות עם </a:t>
            </a:r>
            <a:r>
              <a:rPr lang="en-US" dirty="0">
                <a:cs typeface="Calibri"/>
              </a:rPr>
              <a:t>EMG</a:t>
            </a:r>
            <a:r>
              <a:rPr lang="he-IL" dirty="0">
                <a:cs typeface="Calibri"/>
              </a:rPr>
              <a:t> ו- </a:t>
            </a:r>
            <a:r>
              <a:rPr lang="en-US" dirty="0">
                <a:cs typeface="Calibri"/>
              </a:rPr>
              <a:t>TMR</a:t>
            </a:r>
            <a:r>
              <a:rPr lang="he-IL" dirty="0">
                <a:cs typeface="Calibri"/>
              </a:rPr>
              <a:t> </a:t>
            </a:r>
            <a:r>
              <a:rPr lang="he-IL" dirty="0" err="1">
                <a:cs typeface="Calibri"/>
              </a:rPr>
              <a:t>וכו</a:t>
            </a:r>
            <a:r>
              <a:rPr lang="he-IL" dirty="0">
                <a:cs typeface="Calibri"/>
              </a:rPr>
              <a:t>..</a:t>
            </a:r>
          </a:p>
        </p:txBody>
      </p:sp>
      <p:sp>
        <p:nvSpPr>
          <p:cNvPr id="4" name="Slide Number Placeholder 3"/>
          <p:cNvSpPr>
            <a:spLocks noGrp="1"/>
          </p:cNvSpPr>
          <p:nvPr>
            <p:ph type="sldNum" sz="quarter" idx="5"/>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712386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EMG </a:t>
            </a:r>
            <a:r>
              <a:rPr lang="en-US" err="1">
                <a:cs typeface="Calibri"/>
              </a:rPr>
              <a:t>שמושתל</a:t>
            </a:r>
            <a:r>
              <a:rPr lang="en-US">
                <a:cs typeface="Calibri"/>
              </a:rPr>
              <a:t> </a:t>
            </a:r>
            <a:r>
              <a:rPr lang="en-US" err="1">
                <a:cs typeface="Calibri"/>
              </a:rPr>
              <a:t>בגוף</a:t>
            </a:r>
            <a:r>
              <a:rPr lang="en-US">
                <a:cs typeface="Calibri"/>
              </a:rPr>
              <a:t>, EEG - </a:t>
            </a:r>
            <a:r>
              <a:rPr lang="en-US" err="1">
                <a:cs typeface="Calibri"/>
              </a:rPr>
              <a:t>קריאה</a:t>
            </a:r>
            <a:r>
              <a:rPr lang="en-US">
                <a:cs typeface="Calibri"/>
              </a:rPr>
              <a:t> </a:t>
            </a:r>
            <a:r>
              <a:rPr lang="en-US" err="1">
                <a:cs typeface="Calibri"/>
              </a:rPr>
              <a:t>ישירה</a:t>
            </a:r>
            <a:r>
              <a:rPr lang="en-US">
                <a:cs typeface="Calibri"/>
              </a:rPr>
              <a:t> </a:t>
            </a:r>
            <a:r>
              <a:rPr lang="en-US" err="1">
                <a:cs typeface="Calibri"/>
              </a:rPr>
              <a:t>של</a:t>
            </a:r>
            <a:r>
              <a:rPr lang="en-US">
                <a:cs typeface="Calibri"/>
              </a:rPr>
              <a:t> </a:t>
            </a:r>
            <a:r>
              <a:rPr lang="en-US" err="1">
                <a:cs typeface="Calibri"/>
              </a:rPr>
              <a:t>האותות</a:t>
            </a:r>
            <a:r>
              <a:rPr lang="en-US">
                <a:cs typeface="Calibri"/>
              </a:rPr>
              <a:t> </a:t>
            </a:r>
            <a:r>
              <a:rPr lang="en-US" err="1">
                <a:cs typeface="Calibri"/>
              </a:rPr>
              <a:t>מהמוח</a:t>
            </a:r>
            <a:r>
              <a:rPr lang="en-US">
                <a:cs typeface="Calibri"/>
              </a:rPr>
              <a:t>.</a:t>
            </a:r>
            <a:br>
              <a:rPr lang="en-US">
                <a:cs typeface="+mn-lt"/>
              </a:rPr>
            </a:br>
            <a:r>
              <a:rPr lang="en-US">
                <a:cs typeface="Calibri"/>
              </a:rPr>
              <a:t>PNS, TMR.</a:t>
            </a:r>
            <a:endParaRPr lang="he-IL">
              <a:cs typeface="Calibri"/>
            </a:endParaRPr>
          </a:p>
          <a:p>
            <a:r>
              <a:rPr lang="he-IL">
                <a:cs typeface="Calibri"/>
              </a:rPr>
              <a:t>לא התעסקנו עם שיטות אלה מכיוון שהן פולשניות ופחות פופולריות אצל המשתמשים. העיקרון עליו הן מתבססות הוא לשים את החיישנים ישירות על מקור האות כדי לבודד רעשים.</a:t>
            </a:r>
          </a:p>
          <a:p>
            <a:r>
              <a:rPr lang="he-IL">
                <a:cs typeface="Calibri"/>
              </a:rPr>
              <a:t>יהל</a:t>
            </a:r>
            <a:endParaRPr lang="en-US">
              <a:cs typeface="Calibri"/>
            </a:endParaRPr>
          </a:p>
        </p:txBody>
      </p:sp>
      <p:sp>
        <p:nvSpPr>
          <p:cNvPr id="4" name="Slide Number Placeholder 3"/>
          <p:cNvSpPr>
            <a:spLocks noGrp="1"/>
          </p:cNvSpPr>
          <p:nvPr>
            <p:ph type="sldNum" sz="quarter" idx="5"/>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4170147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324600"/>
            <a:ext cx="2133600" cy="365125"/>
          </a:xfrm>
        </p:spPr>
        <p:txBody>
          <a:bodyPr/>
          <a:lstStyle/>
          <a:p>
            <a:r>
              <a:rPr lang="en-US"/>
              <a:t>#</a:t>
            </a:r>
          </a:p>
        </p:txBody>
      </p:sp>
      <p:pic>
        <p:nvPicPr>
          <p:cNvPr id="8" name="Picture 8" descr="http://pard.technion.ac.il/archives/Logo/Technion%20logo-1b.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62800" y="313561"/>
            <a:ext cx="1796142" cy="677039"/>
          </a:xfrm>
          <a:prstGeom prst="rect">
            <a:avLst/>
          </a:prstGeom>
          <a:noFill/>
          <a:extLst>
            <a:ext uri="{909E8E84-426E-40DD-AFC4-6F175D3DCCD1}">
              <a14:hiddenFill xmlns:a14="http://schemas.microsoft.com/office/drawing/2010/main">
                <a:solidFill>
                  <a:srgbClr val="FFFFFF"/>
                </a:solidFill>
              </a14:hiddenFill>
            </a:ext>
          </a:extLst>
        </p:spPr>
      </p:pic>
      <p:pic>
        <p:nvPicPr>
          <p:cNvPr id="9" name="SIPL animated logo, low resolutio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533400" y="76200"/>
            <a:ext cx="1194816" cy="812800"/>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3061" y="137674"/>
            <a:ext cx="1008000" cy="493234"/>
          </a:xfrm>
          <a:prstGeom prst="rect">
            <a:avLst/>
          </a:prstGeom>
        </p:spPr>
      </p:pic>
      <p:sp>
        <p:nvSpPr>
          <p:cNvPr id="11" name="Title 1"/>
          <p:cNvSpPr txBox="1">
            <a:spLocks/>
          </p:cNvSpPr>
          <p:nvPr userDrawn="1"/>
        </p:nvSpPr>
        <p:spPr>
          <a:xfrm>
            <a:off x="3491298" y="114048"/>
            <a:ext cx="2535429"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sz="1600" b="0">
                <a:solidFill>
                  <a:srgbClr val="002060"/>
                </a:solidFill>
                <a:latin typeface="+mj-lt"/>
              </a:rPr>
              <a:t>Andrew and Erna Viterbi Faculty of Electrical Engineering</a:t>
            </a:r>
          </a:p>
        </p:txBody>
      </p:sp>
      <p:sp>
        <p:nvSpPr>
          <p:cNvPr id="12" name="Title 1"/>
          <p:cNvSpPr txBox="1">
            <a:spLocks/>
          </p:cNvSpPr>
          <p:nvPr userDrawn="1"/>
        </p:nvSpPr>
        <p:spPr>
          <a:xfrm>
            <a:off x="403161" y="660400"/>
            <a:ext cx="1447800"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1600" b="0">
                <a:solidFill>
                  <a:srgbClr val="AD13A9"/>
                </a:solidFill>
                <a:latin typeface="+mj-lt"/>
              </a:rPr>
              <a:t>Signal and Image Processing Lab.</a:t>
            </a:r>
          </a:p>
        </p:txBody>
      </p:sp>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t="28395" r="15670"/>
          <a:stretch/>
        </p:blipFill>
        <p:spPr>
          <a:xfrm>
            <a:off x="3545508" y="510689"/>
            <a:ext cx="1800000" cy="551687"/>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7" fill="hold"/>
                                        <p:tgtEl>
                                          <p:spTgt spid="9"/>
                                        </p:tgtEl>
                                      </p:cBhvr>
                                    </p:cmd>
                                  </p:childTnLst>
                                </p:cTn>
                              </p:par>
                              <p:par>
                                <p:cTn id="7" presetID="10" presetClass="exit" presetSubtype="0" fill="hold" nodeType="withEffect">
                                  <p:stCondLst>
                                    <p:cond delay="6500"/>
                                  </p:stCondLst>
                                  <p:childTnLst>
                                    <p:animEffect transition="out" filter="fade">
                                      <p:cBhvr>
                                        <p:cTn id="8" dur="2000"/>
                                        <p:tgtEl>
                                          <p:spTgt spid="9"/>
                                        </p:tgtEl>
                                      </p:cBhvr>
                                    </p:animEffect>
                                    <p:set>
                                      <p:cBhvr>
                                        <p:cTn id="9" dur="1" fill="hold">
                                          <p:stCondLst>
                                            <p:cond delay="1999"/>
                                          </p:stCondLst>
                                        </p:cTn>
                                        <p:tgtEl>
                                          <p:spTgt spid="9"/>
                                        </p:tgtEl>
                                        <p:attrNameLst>
                                          <p:attrName>style.visibility</p:attrName>
                                        </p:attrNameLst>
                                      </p:cBhvr>
                                      <p:to>
                                        <p:strVal val="hidden"/>
                                      </p:to>
                                    </p:set>
                                    <p:cmd type="call" cmd="stop">
                                      <p:cBhvr>
                                        <p:cTn id="10" dur="1">
                                          <p:stCondLst>
                                            <p:cond delay="1999"/>
                                          </p:stCondLst>
                                        </p:cTn>
                                        <p:tgtEl>
                                          <p:spTgt spid="9"/>
                                        </p:tgtEl>
                                      </p:cBhvr>
                                    </p:cmd>
                                  </p:childTnLst>
                                </p:cTn>
                              </p:par>
                              <p:par>
                                <p:cTn id="11" presetID="10" presetClass="entr" presetSubtype="0" fill="hold" nodeType="withEffect">
                                  <p:stCondLst>
                                    <p:cond delay="7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par>
                                <p:cTn id="14" presetID="10" presetClass="entr" presetSubtype="0" fill="hold" grpId="0" nodeType="withEffect">
                                  <p:stCondLst>
                                    <p:cond delay="7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9"/>
                </p:tgtEl>
              </p:cMediaNode>
            </p:video>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a:t>Click to edit Master title style</a:t>
            </a:r>
            <a:endParaRPr lang="he-IL"/>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D7E1C0B7-AB0D-4AF9-9C80-529313F012B2}"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D9778-10B4-40FB-B4E4-44FA89A8663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76200"/>
            <a:ext cx="1008000" cy="493234"/>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8000">
              <a:srgbClr val="A2ECCB"/>
            </a:gs>
            <a:gs pos="83000">
              <a:srgbClr val="A2ECCB"/>
            </a:gs>
            <a:gs pos="100000">
              <a:srgbClr val="A2ECCB"/>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haifaup.co.il/community/haifa-3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543800" cy="2365375"/>
          </a:xfrm>
        </p:spPr>
        <p:txBody>
          <a:bodyPr vert="horz" lIns="91440" tIns="45720" rIns="91440" bIns="45720" rtlCol="1" anchor="ctr">
            <a:normAutofit fontScale="90000"/>
          </a:bodyPr>
          <a:lstStyle/>
          <a:p>
            <a:pPr rtl="0"/>
            <a:r>
              <a:rPr lang="en-US" sz="3600" b="1">
                <a:solidFill>
                  <a:srgbClr val="316179"/>
                </a:solidFill>
                <a:effectLst>
                  <a:outerShdw blurRad="38100" dist="38100" dir="2700000" algn="tl">
                    <a:srgbClr val="000000">
                      <a:alpha val="43137"/>
                    </a:srgbClr>
                  </a:outerShdw>
                </a:effectLst>
              </a:rPr>
              <a:t>Midterm Presentation</a:t>
            </a:r>
            <a:br>
              <a:rPr lang="en-US" sz="6000" b="1">
                <a:solidFill>
                  <a:srgbClr val="316179"/>
                </a:solidFill>
                <a:effectLst>
                  <a:outerShdw blurRad="38100" dist="38100" dir="2700000" algn="tl">
                    <a:srgbClr val="000000">
                      <a:alpha val="43137"/>
                    </a:srgbClr>
                  </a:outerShdw>
                </a:effectLst>
              </a:rPr>
            </a:br>
            <a:r>
              <a:rPr lang="en-US" b="1">
                <a:solidFill>
                  <a:srgbClr val="316179"/>
                </a:solidFill>
                <a:effectLst>
                  <a:outerShdw blurRad="38100" dist="38100" dir="2700000" algn="tl">
                    <a:srgbClr val="000000">
                      <a:alpha val="43137"/>
                    </a:srgbClr>
                  </a:outerShdw>
                </a:effectLst>
              </a:rPr>
              <a:t>User Interface Design for Low Cost 3D Printed Prosthetic Hand</a:t>
            </a:r>
            <a:endParaRPr lang="en-US" sz="6000" b="1">
              <a:solidFill>
                <a:srgbClr val="316179"/>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765086" y="2828925"/>
            <a:ext cx="7385228" cy="3505200"/>
          </a:xfrm>
        </p:spPr>
        <p:txBody>
          <a:bodyPr vert="horz" lIns="91440" tIns="45720" rIns="91440" bIns="45720" rtlCol="1" anchor="t">
            <a:noAutofit/>
          </a:bodyPr>
          <a:lstStyle/>
          <a:p>
            <a:pPr algn="l" rtl="0"/>
            <a:r>
              <a:rPr lang="en-US" sz="2800" u="sng" dirty="0">
                <a:solidFill>
                  <a:schemeClr val="tx1">
                    <a:lumMod val="95000"/>
                    <a:lumOff val="5000"/>
                  </a:schemeClr>
                </a:solidFill>
              </a:rPr>
              <a:t>Students:</a:t>
            </a:r>
            <a:r>
              <a:rPr lang="en-US" sz="2800" dirty="0">
                <a:solidFill>
                  <a:schemeClr val="tx1">
                    <a:lumMod val="95000"/>
                    <a:lumOff val="5000"/>
                  </a:schemeClr>
                </a:solidFill>
              </a:rPr>
              <a:t> </a:t>
            </a:r>
            <a:r>
              <a:rPr lang="en-US" sz="2800" dirty="0" err="1">
                <a:solidFill>
                  <a:schemeClr val="tx1">
                    <a:lumMod val="95000"/>
                    <a:lumOff val="5000"/>
                  </a:schemeClr>
                </a:solidFill>
              </a:rPr>
              <a:t>Yahel</a:t>
            </a:r>
            <a:r>
              <a:rPr lang="en-US" sz="2800" dirty="0">
                <a:solidFill>
                  <a:schemeClr val="tx1">
                    <a:lumMod val="95000"/>
                    <a:lumOff val="5000"/>
                  </a:schemeClr>
                </a:solidFill>
              </a:rPr>
              <a:t> Solomon, Marina </a:t>
            </a:r>
            <a:r>
              <a:rPr lang="en-US" sz="2800" dirty="0" err="1">
                <a:solidFill>
                  <a:schemeClr val="tx1">
                    <a:lumMod val="95000"/>
                    <a:lumOff val="5000"/>
                  </a:schemeClr>
                </a:solidFill>
              </a:rPr>
              <a:t>Mearkovich</a:t>
            </a:r>
            <a:endParaRPr lang="en-US" sz="2800" dirty="0">
              <a:solidFill>
                <a:schemeClr val="tx1">
                  <a:lumMod val="95000"/>
                  <a:lumOff val="5000"/>
                </a:schemeClr>
              </a:solidFill>
            </a:endParaRPr>
          </a:p>
          <a:p>
            <a:pPr algn="l" rtl="0"/>
            <a:r>
              <a:rPr lang="en-US" sz="2800" u="sng" dirty="0">
                <a:solidFill>
                  <a:schemeClr val="tx1">
                    <a:lumMod val="95000"/>
                    <a:lumOff val="5000"/>
                  </a:schemeClr>
                </a:solidFill>
              </a:rPr>
              <a:t>Supervisor</a:t>
            </a:r>
            <a:r>
              <a:rPr lang="en-US" sz="2800" dirty="0">
                <a:solidFill>
                  <a:schemeClr val="tx1">
                    <a:lumMod val="95000"/>
                    <a:lumOff val="5000"/>
                  </a:schemeClr>
                </a:solidFill>
              </a:rPr>
              <a:t>: </a:t>
            </a:r>
            <a:r>
              <a:rPr lang="en-US" sz="2800" dirty="0" err="1">
                <a:solidFill>
                  <a:schemeClr val="tx1">
                    <a:lumMod val="95000"/>
                    <a:lumOff val="5000"/>
                  </a:schemeClr>
                </a:solidFill>
              </a:rPr>
              <a:t>Shunit</a:t>
            </a:r>
            <a:r>
              <a:rPr lang="en-US" sz="2800" dirty="0">
                <a:solidFill>
                  <a:schemeClr val="tx1">
                    <a:lumMod val="95000"/>
                    <a:lumOff val="5000"/>
                  </a:schemeClr>
                </a:solidFill>
              </a:rPr>
              <a:t> </a:t>
            </a:r>
            <a:r>
              <a:rPr lang="en-US" sz="2800" dirty="0" err="1">
                <a:solidFill>
                  <a:schemeClr val="tx1">
                    <a:lumMod val="95000"/>
                    <a:lumOff val="5000"/>
                  </a:schemeClr>
                </a:solidFill>
              </a:rPr>
              <a:t>Polinsky</a:t>
            </a:r>
            <a:endParaRPr lang="he-IL" sz="2000" dirty="0">
              <a:solidFill>
                <a:schemeClr val="tx1">
                  <a:lumMod val="95000"/>
                  <a:lumOff val="5000"/>
                </a:schemeClr>
              </a:solidFill>
            </a:endParaRPr>
          </a:p>
          <a:p>
            <a:pPr algn="l" rtl="0"/>
            <a:r>
              <a:rPr lang="en-US" sz="2400" dirty="0">
                <a:solidFill>
                  <a:schemeClr val="tx1">
                    <a:lumMod val="95000"/>
                    <a:lumOff val="5000"/>
                  </a:schemeClr>
                </a:solidFill>
                <a:cs typeface="+mj-cs"/>
              </a:rPr>
              <a:t>Semester:  Winter 2020</a:t>
            </a:r>
            <a:endParaRPr lang="en-US" sz="2400" dirty="0">
              <a:solidFill>
                <a:schemeClr val="tx1">
                  <a:lumMod val="95000"/>
                  <a:lumOff val="5000"/>
                </a:schemeClr>
              </a:solidFill>
              <a:cs typeface="Calibri"/>
            </a:endParaRPr>
          </a:p>
          <a:p>
            <a:pPr algn="l" rtl="0"/>
            <a:r>
              <a:rPr lang="en-US" sz="2400" dirty="0">
                <a:solidFill>
                  <a:schemeClr val="tx1">
                    <a:lumMod val="95000"/>
                    <a:lumOff val="5000"/>
                  </a:schemeClr>
                </a:solidFill>
                <a:cs typeface="+mj-cs"/>
              </a:rPr>
              <a:t>Date:   15.1.2020</a:t>
            </a:r>
            <a:endParaRPr lang="en-US" sz="2400" dirty="0">
              <a:solidFill>
                <a:schemeClr val="tx1">
                  <a:lumMod val="95000"/>
                  <a:lumOff val="5000"/>
                </a:schemeClr>
              </a:solidFill>
            </a:endParaRPr>
          </a:p>
          <a:p>
            <a:pPr algn="l" rtl="0"/>
            <a:r>
              <a:rPr lang="en-US" sz="2400" dirty="0">
                <a:solidFill>
                  <a:schemeClr val="tx1">
                    <a:lumMod val="95000"/>
                    <a:lumOff val="5000"/>
                  </a:schemeClr>
                </a:solidFill>
              </a:rPr>
              <a:t>In Collaboration with: </a:t>
            </a:r>
            <a:r>
              <a:rPr lang="en-US" sz="2400" dirty="0">
                <a:solidFill>
                  <a:srgbClr val="0070C0"/>
                </a:solidFill>
                <a:hlinkClick r:id="rId3">
                  <a:extLst>
                    <a:ext uri="{A12FA001-AC4F-418D-AE19-62706E023703}">
                      <ahyp:hlinkClr xmlns:ahyp="http://schemas.microsoft.com/office/drawing/2018/hyperlinkcolor" val="tx"/>
                    </a:ext>
                  </a:extLst>
                </a:hlinkClick>
              </a:rPr>
              <a:t>Haifa 3D</a:t>
            </a:r>
            <a:endParaRPr lang="en-US" sz="2400" dirty="0">
              <a:solidFill>
                <a:srgbClr val="0070C0"/>
              </a:solidFill>
            </a:endParaRPr>
          </a:p>
          <a:p>
            <a:pPr algn="l" rtl="0"/>
            <a:endParaRPr lang="en-US" sz="2400" dirty="0">
              <a:solidFill>
                <a:schemeClr val="tx1">
                  <a:lumMod val="95000"/>
                  <a:lumOff val="5000"/>
                </a:schemeClr>
              </a:solidFill>
            </a:endParaRPr>
          </a:p>
          <a:p>
            <a:pPr algn="l" rtl="0"/>
            <a:endParaRPr lang="en-US" sz="2400" dirty="0">
              <a:solidFill>
                <a:schemeClr val="tx1">
                  <a:lumMod val="95000"/>
                  <a:lumOff val="5000"/>
                </a:schemeClr>
              </a:solidFill>
            </a:endParaRPr>
          </a:p>
          <a:p>
            <a:pPr algn="l" rtl="0"/>
            <a:endParaRPr lang="en-US" sz="2400" dirty="0">
              <a:solidFill>
                <a:schemeClr val="tx1">
                  <a:lumMod val="95000"/>
                  <a:lumOff val="5000"/>
                </a:schemeClr>
              </a:solidFill>
            </a:endParaRPr>
          </a:p>
          <a:p>
            <a:pPr algn="l" rtl="0"/>
            <a:endParaRPr lang="en-US" sz="2400" dirty="0">
              <a:solidFill>
                <a:schemeClr val="tx1">
                  <a:lumMod val="95000"/>
                  <a:lumOff val="5000"/>
                </a:schemeClr>
              </a:solidFill>
            </a:endParaRPr>
          </a:p>
        </p:txBody>
      </p:sp>
      <p:pic>
        <p:nvPicPr>
          <p:cNvPr id="5" name="Picture 4">
            <a:extLst>
              <a:ext uri="{FF2B5EF4-FFF2-40B4-BE49-F238E27FC236}">
                <a16:creationId xmlns:a16="http://schemas.microsoft.com/office/drawing/2014/main" id="{A9C4BC8F-64ED-41F6-8F35-443B1421065A}"/>
              </a:ext>
            </a:extLst>
          </p:cNvPr>
          <p:cNvPicPr/>
          <p:nvPr/>
        </p:nvPicPr>
        <p:blipFill rotWithShape="1">
          <a:blip r:embed="rId4" cstate="hqprint">
            <a:extLst>
              <a:ext uri="{28A0092B-C50C-407E-A947-70E740481C1C}">
                <a14:useLocalDpi xmlns:a14="http://schemas.microsoft.com/office/drawing/2010/main"/>
              </a:ext>
            </a:extLst>
          </a:blip>
          <a:srcRect/>
          <a:stretch/>
        </p:blipFill>
        <p:spPr>
          <a:xfrm>
            <a:off x="6257346" y="4350619"/>
            <a:ext cx="1892968" cy="14614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8507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Chosen Solution</a:t>
            </a:r>
          </a:p>
        </p:txBody>
      </p:sp>
      <p:sp>
        <p:nvSpPr>
          <p:cNvPr id="3" name="Content Placeholder 2"/>
          <p:cNvSpPr>
            <a:spLocks noGrp="1"/>
          </p:cNvSpPr>
          <p:nvPr>
            <p:ph idx="1"/>
          </p:nvPr>
        </p:nvSpPr>
        <p:spPr/>
        <p:txBody>
          <a:bodyPr vert="horz" lIns="91440" tIns="45720" rIns="91440" bIns="45720" rtlCol="1" anchor="t">
            <a:normAutofit/>
          </a:bodyPr>
          <a:lstStyle/>
          <a:p>
            <a:pPr marL="0" indent="0">
              <a:buNone/>
            </a:pPr>
            <a:r>
              <a:rPr lang="en-US">
                <a:cs typeface="Calibri"/>
              </a:rPr>
              <a:t>Block Diagram</a:t>
            </a: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1D9778-10B4-40FB-B4E4-44FA89A8663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Rounded Corners 3">
            <a:extLst>
              <a:ext uri="{FF2B5EF4-FFF2-40B4-BE49-F238E27FC236}">
                <a16:creationId xmlns:a16="http://schemas.microsoft.com/office/drawing/2014/main" id="{1D61D385-203F-4D34-9CDA-355CDC81E6F5}"/>
              </a:ext>
            </a:extLst>
          </p:cNvPr>
          <p:cNvSpPr/>
          <p:nvPr/>
        </p:nvSpPr>
        <p:spPr>
          <a:xfrm>
            <a:off x="711200" y="2705100"/>
            <a:ext cx="1879600" cy="14351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4D78F2D1-D10F-432F-9889-F30416B9CA50}"/>
              </a:ext>
            </a:extLst>
          </p:cNvPr>
          <p:cNvSpPr txBox="1"/>
          <p:nvPr/>
        </p:nvSpPr>
        <p:spPr>
          <a:xfrm>
            <a:off x="1095375" y="3076575"/>
            <a:ext cx="1282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Sensors</a:t>
            </a:r>
          </a:p>
        </p:txBody>
      </p:sp>
      <p:sp>
        <p:nvSpPr>
          <p:cNvPr id="7" name="Arrow: Right 6">
            <a:extLst>
              <a:ext uri="{FF2B5EF4-FFF2-40B4-BE49-F238E27FC236}">
                <a16:creationId xmlns:a16="http://schemas.microsoft.com/office/drawing/2014/main" id="{30925659-CB55-4CCB-8D29-223BA113FEBA}"/>
              </a:ext>
            </a:extLst>
          </p:cNvPr>
          <p:cNvSpPr/>
          <p:nvPr/>
        </p:nvSpPr>
        <p:spPr>
          <a:xfrm>
            <a:off x="2704846" y="3180333"/>
            <a:ext cx="977900" cy="4826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Rounded Corners 7">
            <a:extLst>
              <a:ext uri="{FF2B5EF4-FFF2-40B4-BE49-F238E27FC236}">
                <a16:creationId xmlns:a16="http://schemas.microsoft.com/office/drawing/2014/main" id="{E9472D43-AEB8-4048-85D1-747598AF2F45}"/>
              </a:ext>
            </a:extLst>
          </p:cNvPr>
          <p:cNvSpPr/>
          <p:nvPr/>
        </p:nvSpPr>
        <p:spPr>
          <a:xfrm>
            <a:off x="3746499" y="2692400"/>
            <a:ext cx="1879600" cy="14351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8682B9E5-B2BA-4E5E-A315-9D4CED27A3E3}"/>
              </a:ext>
            </a:extLst>
          </p:cNvPr>
          <p:cNvSpPr txBox="1"/>
          <p:nvPr/>
        </p:nvSpPr>
        <p:spPr>
          <a:xfrm>
            <a:off x="3889375" y="3076575"/>
            <a:ext cx="1524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Controller</a:t>
            </a:r>
          </a:p>
        </p:txBody>
      </p:sp>
      <p:sp>
        <p:nvSpPr>
          <p:cNvPr id="10" name="Arrow: Right 9">
            <a:extLst>
              <a:ext uri="{FF2B5EF4-FFF2-40B4-BE49-F238E27FC236}">
                <a16:creationId xmlns:a16="http://schemas.microsoft.com/office/drawing/2014/main" id="{474276CC-283C-485D-9D68-EBD7B220EE03}"/>
              </a:ext>
            </a:extLst>
          </p:cNvPr>
          <p:cNvSpPr/>
          <p:nvPr/>
        </p:nvSpPr>
        <p:spPr>
          <a:xfrm>
            <a:off x="5740146" y="3167632"/>
            <a:ext cx="977900" cy="4826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Rounded Corners 10">
            <a:extLst>
              <a:ext uri="{FF2B5EF4-FFF2-40B4-BE49-F238E27FC236}">
                <a16:creationId xmlns:a16="http://schemas.microsoft.com/office/drawing/2014/main" id="{25C77E9A-DFB8-46C9-A24C-43AFBD70E229}"/>
              </a:ext>
            </a:extLst>
          </p:cNvPr>
          <p:cNvSpPr/>
          <p:nvPr/>
        </p:nvSpPr>
        <p:spPr>
          <a:xfrm>
            <a:off x="6769098" y="2667000"/>
            <a:ext cx="1879600" cy="14351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0F4AC139-FEFC-4D66-B72D-C5748D01B5D6}"/>
              </a:ext>
            </a:extLst>
          </p:cNvPr>
          <p:cNvSpPr txBox="1"/>
          <p:nvPr/>
        </p:nvSpPr>
        <p:spPr>
          <a:xfrm>
            <a:off x="7051675" y="2962275"/>
            <a:ext cx="1524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Prosthetic hand</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6A62E7E9-F3D8-4CAC-AE74-51C16B878E35}"/>
              </a:ext>
            </a:extLst>
          </p:cNvPr>
          <p:cNvSpPr/>
          <p:nvPr/>
        </p:nvSpPr>
        <p:spPr>
          <a:xfrm>
            <a:off x="555625" y="2473325"/>
            <a:ext cx="5689600" cy="1905000"/>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6" name="Straight Arrow Connector 15">
            <a:extLst>
              <a:ext uri="{FF2B5EF4-FFF2-40B4-BE49-F238E27FC236}">
                <a16:creationId xmlns:a16="http://schemas.microsoft.com/office/drawing/2014/main" id="{32B716E8-DBAF-4798-A6CC-EE3DA313ED88}"/>
              </a:ext>
            </a:extLst>
          </p:cNvPr>
          <p:cNvCxnSpPr>
            <a:cxnSpLocks/>
          </p:cNvCxnSpPr>
          <p:nvPr/>
        </p:nvCxnSpPr>
        <p:spPr>
          <a:xfrm flipH="1">
            <a:off x="2543175" y="4194175"/>
            <a:ext cx="1295400" cy="72390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id="{87EF1ABF-527C-4751-80AC-7FC9511DEDBB}"/>
              </a:ext>
            </a:extLst>
          </p:cNvPr>
          <p:cNvSpPr/>
          <p:nvPr/>
        </p:nvSpPr>
        <p:spPr>
          <a:xfrm>
            <a:off x="2419350" y="5073650"/>
            <a:ext cx="1879600" cy="927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Arrow: Right 17">
            <a:extLst>
              <a:ext uri="{FF2B5EF4-FFF2-40B4-BE49-F238E27FC236}">
                <a16:creationId xmlns:a16="http://schemas.microsoft.com/office/drawing/2014/main" id="{5F9378C3-9B63-491F-BDB2-1DF222694EB9}"/>
              </a:ext>
            </a:extLst>
          </p:cNvPr>
          <p:cNvSpPr/>
          <p:nvPr/>
        </p:nvSpPr>
        <p:spPr>
          <a:xfrm>
            <a:off x="4447921" y="5406008"/>
            <a:ext cx="660400"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Rounded Corners 18">
            <a:extLst>
              <a:ext uri="{FF2B5EF4-FFF2-40B4-BE49-F238E27FC236}">
                <a16:creationId xmlns:a16="http://schemas.microsoft.com/office/drawing/2014/main" id="{3B8CF172-B090-4062-8465-48E1BA1EFFBB}"/>
              </a:ext>
            </a:extLst>
          </p:cNvPr>
          <p:cNvSpPr/>
          <p:nvPr/>
        </p:nvSpPr>
        <p:spPr>
          <a:xfrm>
            <a:off x="5264149" y="5022850"/>
            <a:ext cx="1841500" cy="977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4718D2CD-E2AB-4660-BBC1-D6159121AF25}"/>
              </a:ext>
            </a:extLst>
          </p:cNvPr>
          <p:cNvSpPr txBox="1"/>
          <p:nvPr/>
        </p:nvSpPr>
        <p:spPr>
          <a:xfrm>
            <a:off x="2708274" y="5146675"/>
            <a:ext cx="15240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Calibri"/>
              </a:rPr>
              <a:t>Feature extraction</a:t>
            </a:r>
          </a:p>
        </p:txBody>
      </p:sp>
      <p:sp>
        <p:nvSpPr>
          <p:cNvPr id="21" name="TextBox 20">
            <a:extLst>
              <a:ext uri="{FF2B5EF4-FFF2-40B4-BE49-F238E27FC236}">
                <a16:creationId xmlns:a16="http://schemas.microsoft.com/office/drawing/2014/main" id="{8E9BE55E-8022-4410-A101-C617AE2535E2}"/>
              </a:ext>
            </a:extLst>
          </p:cNvPr>
          <p:cNvSpPr txBox="1"/>
          <p:nvPr/>
        </p:nvSpPr>
        <p:spPr>
          <a:xfrm>
            <a:off x="5299073" y="5286375"/>
            <a:ext cx="1905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Calibri"/>
              </a:rPr>
              <a:t>Classification</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 name="Straight Arrow Connector 21">
            <a:extLst>
              <a:ext uri="{FF2B5EF4-FFF2-40B4-BE49-F238E27FC236}">
                <a16:creationId xmlns:a16="http://schemas.microsoft.com/office/drawing/2014/main" id="{2F470B28-9633-433A-8259-7FFD6B2B4C04}"/>
              </a:ext>
            </a:extLst>
          </p:cNvPr>
          <p:cNvCxnSpPr>
            <a:cxnSpLocks/>
          </p:cNvCxnSpPr>
          <p:nvPr/>
        </p:nvCxnSpPr>
        <p:spPr>
          <a:xfrm>
            <a:off x="5654675" y="4156075"/>
            <a:ext cx="1371600" cy="711200"/>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693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Sensors</a:t>
            </a:r>
          </a:p>
        </p:txBody>
      </p:sp>
      <p:sp>
        <p:nvSpPr>
          <p:cNvPr id="3" name="Content Placeholder 2"/>
          <p:cNvSpPr>
            <a:spLocks noGrp="1"/>
          </p:cNvSpPr>
          <p:nvPr>
            <p:ph idx="1"/>
          </p:nvPr>
        </p:nvSpPr>
        <p:spPr>
          <a:xfrm>
            <a:off x="457200" y="1413295"/>
            <a:ext cx="8229600" cy="4712868"/>
          </a:xfrm>
        </p:spPr>
        <p:txBody>
          <a:bodyPr vert="horz" lIns="91440" tIns="45720" rIns="91440" bIns="45720" rtlCol="1" anchor="t">
            <a:normAutofit/>
          </a:bodyPr>
          <a:lstStyle/>
          <a:p>
            <a:r>
              <a:rPr lang="en-US">
                <a:solidFill>
                  <a:schemeClr val="tx1">
                    <a:lumMod val="95000"/>
                    <a:lumOff val="5000"/>
                  </a:schemeClr>
                </a:solidFill>
                <a:cs typeface="Calibri"/>
              </a:rPr>
              <a:t>FSR – force sensitive resistors </a:t>
            </a:r>
            <a:endParaRPr lang="en-US">
              <a:solidFill>
                <a:schemeClr val="tx1">
                  <a:lumMod val="95000"/>
                  <a:lumOff val="5000"/>
                </a:schemeClr>
              </a:solidFill>
            </a:endParaRPr>
          </a:p>
          <a:p>
            <a:pPr marL="457200" lvl="1" indent="0">
              <a:buNone/>
            </a:pPr>
            <a:r>
              <a:rPr lang="en-US" sz="2000">
                <a:cs typeface="Calibri"/>
              </a:rPr>
              <a:t>Consists of two copper electrodes that contact a sheet of conductive polymer that decreases its resistance when pressure is applied.</a:t>
            </a:r>
          </a:p>
          <a:p>
            <a:pPr marL="457200" lvl="1" indent="0">
              <a:buNone/>
            </a:pPr>
            <a:r>
              <a:rPr lang="en-US" sz="2000" b="1" u="sng">
                <a:cs typeface="Calibri"/>
              </a:rPr>
              <a:t>Specifications:</a:t>
            </a:r>
          </a:p>
          <a:p>
            <a:pPr lvl="1"/>
            <a:r>
              <a:rPr lang="en-US" sz="2000" b="1">
                <a:cs typeface="Calibri"/>
              </a:rPr>
              <a:t>Force Sensing Range </a:t>
            </a:r>
            <a:r>
              <a:rPr lang="en-US" sz="2000"/>
              <a:t>≈0.2N – 20N</a:t>
            </a:r>
          </a:p>
          <a:p>
            <a:pPr lvl="1"/>
            <a:r>
              <a:rPr lang="en-US" sz="2000" b="1"/>
              <a:t> </a:t>
            </a:r>
            <a:r>
              <a:rPr lang="en-US" sz="2000" b="1">
                <a:cs typeface="Calibri"/>
              </a:rPr>
              <a:t>No-Load Resistance </a:t>
            </a:r>
            <a:r>
              <a:rPr lang="en-US" sz="2000"/>
              <a:t>&gt;10 M</a:t>
            </a:r>
            <a:r>
              <a:rPr lang="el-GR" sz="2000"/>
              <a:t>Ω</a:t>
            </a:r>
            <a:endParaRPr lang="en-US" sz="2000"/>
          </a:p>
          <a:p>
            <a:pPr lvl="1"/>
            <a:r>
              <a:rPr lang="en-US" sz="2000" b="1"/>
              <a:t>Minimal resistance measured (by us)</a:t>
            </a:r>
            <a:r>
              <a:rPr lang="en-US" sz="2000"/>
              <a:t>  ~2K</a:t>
            </a:r>
            <a:r>
              <a:rPr lang="el-GR" sz="2000"/>
              <a:t> Ω</a:t>
            </a:r>
            <a:endParaRPr lang="en-US" sz="2000"/>
          </a:p>
          <a:p>
            <a:pPr lvl="1"/>
            <a:endParaRPr lang="el-GR" sz="2000"/>
          </a:p>
          <a:p>
            <a:pPr lvl="1"/>
            <a:endParaRPr lang="en-US" sz="2000" b="1">
              <a:cs typeface="Calibri"/>
            </a:endParaRPr>
          </a:p>
          <a:p>
            <a:pPr marL="457200" lvl="1" indent="0">
              <a:buNone/>
            </a:pPr>
            <a:endParaRPr lang="en-US" sz="2000">
              <a:cs typeface="Calibri"/>
            </a:endParaRPr>
          </a:p>
          <a:p>
            <a:pPr marL="457200" lvl="1" indent="0">
              <a:buNone/>
            </a:pPr>
            <a:endParaRPr lang="en-US">
              <a:solidFill>
                <a:srgbClr val="002060"/>
              </a:solidFill>
              <a:cs typeface="Calibri"/>
            </a:endParaRPr>
          </a:p>
          <a:p>
            <a:pPr marL="0" indent="0">
              <a:buNone/>
            </a:pPr>
            <a:endParaRPr lang="en-US">
              <a:solidFill>
                <a:srgbClr val="002060"/>
              </a:solidFill>
              <a:cs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grpSp>
        <p:nvGrpSpPr>
          <p:cNvPr id="4" name="Group 3">
            <a:extLst>
              <a:ext uri="{FF2B5EF4-FFF2-40B4-BE49-F238E27FC236}">
                <a16:creationId xmlns:a16="http://schemas.microsoft.com/office/drawing/2014/main" id="{9C4B6F01-6A76-455B-A91F-27FFC610978F}"/>
              </a:ext>
            </a:extLst>
          </p:cNvPr>
          <p:cNvGrpSpPr/>
          <p:nvPr/>
        </p:nvGrpSpPr>
        <p:grpSpPr>
          <a:xfrm>
            <a:off x="5130441" y="4242677"/>
            <a:ext cx="3486991" cy="2511252"/>
            <a:chOff x="4032233" y="2268755"/>
            <a:chExt cx="4324709" cy="2605471"/>
          </a:xfrm>
        </p:grpSpPr>
        <p:pic>
          <p:nvPicPr>
            <p:cNvPr id="14" name="Picture 14" descr="A screenshot of a cell phone&#10;&#10;Description generated with very high confidence">
              <a:extLst>
                <a:ext uri="{FF2B5EF4-FFF2-40B4-BE49-F238E27FC236}">
                  <a16:creationId xmlns:a16="http://schemas.microsoft.com/office/drawing/2014/main" id="{E3FDC35B-ADC5-4742-8667-EAB314AA8499}"/>
                </a:ext>
              </a:extLst>
            </p:cNvPr>
            <p:cNvPicPr>
              <a:picLocks noChangeAspect="1"/>
            </p:cNvPicPr>
            <p:nvPr/>
          </p:nvPicPr>
          <p:blipFill>
            <a:blip r:embed="rId3"/>
            <a:stretch>
              <a:fillRect/>
            </a:stretch>
          </p:blipFill>
          <p:spPr>
            <a:xfrm>
              <a:off x="4032233" y="2268755"/>
              <a:ext cx="4324709" cy="2605471"/>
            </a:xfrm>
            <a:prstGeom prst="rect">
              <a:avLst/>
            </a:prstGeom>
          </p:spPr>
        </p:pic>
        <p:sp>
          <p:nvSpPr>
            <p:cNvPr id="23" name="Rectangle 22">
              <a:extLst>
                <a:ext uri="{FF2B5EF4-FFF2-40B4-BE49-F238E27FC236}">
                  <a16:creationId xmlns:a16="http://schemas.microsoft.com/office/drawing/2014/main" id="{CD8B00CC-18EA-461D-940B-73F8D6111E1F}"/>
                </a:ext>
              </a:extLst>
            </p:cNvPr>
            <p:cNvSpPr/>
            <p:nvPr/>
          </p:nvSpPr>
          <p:spPr>
            <a:xfrm>
              <a:off x="4114800" y="2971800"/>
              <a:ext cx="911678" cy="911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a:extLst>
              <a:ext uri="{FF2B5EF4-FFF2-40B4-BE49-F238E27FC236}">
                <a16:creationId xmlns:a16="http://schemas.microsoft.com/office/drawing/2014/main" id="{0B581F36-3761-4458-AB08-FEF0D4B6E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87" t="12987" r="18412" b="11820"/>
          <a:stretch/>
        </p:blipFill>
        <p:spPr bwMode="auto">
          <a:xfrm>
            <a:off x="1301184" y="4413245"/>
            <a:ext cx="2712377" cy="217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5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47"/>
            <a:ext cx="8229600" cy="1143000"/>
          </a:xfrm>
        </p:spPr>
        <p:txBody>
          <a:bodyPr vert="horz" lIns="91440" tIns="45720" rIns="91440" bIns="45720" rtlCol="1" anchor="ctr">
            <a:normAutofit/>
          </a:bodyPr>
          <a:lstStyle/>
          <a:p>
            <a:r>
              <a:rPr lang="en-US" sz="6000" b="1" dirty="0">
                <a:solidFill>
                  <a:srgbClr val="316179"/>
                </a:solidFill>
                <a:effectLst>
                  <a:outerShdw blurRad="38100" dist="38100" dir="2700000" algn="tl">
                    <a:srgbClr val="000000">
                      <a:alpha val="43137"/>
                    </a:srgbClr>
                  </a:outerShdw>
                </a:effectLst>
              </a:rPr>
              <a:t>Sensors</a:t>
            </a:r>
          </a:p>
        </p:txBody>
      </p:sp>
      <p:sp>
        <p:nvSpPr>
          <p:cNvPr id="3" name="Content Placeholder 2"/>
          <p:cNvSpPr>
            <a:spLocks noGrp="1"/>
          </p:cNvSpPr>
          <p:nvPr>
            <p:ph idx="1"/>
          </p:nvPr>
        </p:nvSpPr>
        <p:spPr>
          <a:xfrm>
            <a:off x="457200" y="1065382"/>
            <a:ext cx="8229600" cy="4712868"/>
          </a:xfrm>
        </p:spPr>
        <p:txBody>
          <a:bodyPr vert="horz" lIns="91440" tIns="45720" rIns="91440" bIns="45720" rtlCol="1" anchor="t">
            <a:normAutofit/>
          </a:bodyPr>
          <a:lstStyle/>
          <a:p>
            <a:r>
              <a:rPr lang="en-US" dirty="0">
                <a:cs typeface="Calibri"/>
              </a:rPr>
              <a:t>BNO055 - Orientation and acceleration sensor </a:t>
            </a:r>
          </a:p>
          <a:p>
            <a:pPr marL="0" indent="0">
              <a:buNone/>
            </a:pPr>
            <a:endParaRPr lang="en-US" dirty="0">
              <a:solidFill>
                <a:srgbClr val="002060"/>
              </a:solidFill>
              <a:cs typeface="Calibri"/>
            </a:endParaRPr>
          </a:p>
          <a:p>
            <a:pPr marL="457200" lvl="1" indent="0">
              <a:buNone/>
            </a:pPr>
            <a:endParaRPr lang="en-US" dirty="0">
              <a:solidFill>
                <a:srgbClr val="002060"/>
              </a:solidFill>
              <a:cs typeface="Calibri"/>
            </a:endParaRPr>
          </a:p>
          <a:p>
            <a:pPr marL="0" indent="0">
              <a:buNone/>
            </a:pPr>
            <a:endParaRPr lang="en-US" dirty="0">
              <a:solidFill>
                <a:srgbClr val="002060"/>
              </a:solidFill>
              <a:cs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pic>
        <p:nvPicPr>
          <p:cNvPr id="4" name="2472tutorialGIF">
            <a:hlinkClick r:id="" action="ppaction://media"/>
            <a:extLst>
              <a:ext uri="{FF2B5EF4-FFF2-40B4-BE49-F238E27FC236}">
                <a16:creationId xmlns:a16="http://schemas.microsoft.com/office/drawing/2014/main" id="{2E55F7A9-4916-4980-9CCE-2DEBCC1427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9690" y="1632049"/>
            <a:ext cx="6284620" cy="4724301"/>
          </a:xfrm>
          <a:prstGeom prst="rect">
            <a:avLst/>
          </a:prstGeom>
        </p:spPr>
      </p:pic>
      <p:sp>
        <p:nvSpPr>
          <p:cNvPr id="7" name="תיבת טקסט 6">
            <a:extLst>
              <a:ext uri="{FF2B5EF4-FFF2-40B4-BE49-F238E27FC236}">
                <a16:creationId xmlns:a16="http://schemas.microsoft.com/office/drawing/2014/main" id="{BD183FD4-C1CB-40F0-9DC6-5614A03B0E72}"/>
              </a:ext>
            </a:extLst>
          </p:cNvPr>
          <p:cNvSpPr txBox="1"/>
          <p:nvPr/>
        </p:nvSpPr>
        <p:spPr>
          <a:xfrm>
            <a:off x="7714310" y="5984935"/>
            <a:ext cx="1143518" cy="369332"/>
          </a:xfrm>
          <a:prstGeom prst="rect">
            <a:avLst/>
          </a:prstGeom>
          <a:noFill/>
        </p:spPr>
        <p:txBody>
          <a:bodyPr wrap="none" rtlCol="1">
            <a:spAutoFit/>
          </a:bodyPr>
          <a:lstStyle/>
          <a:p>
            <a:r>
              <a:rPr lang="en-US" dirty="0"/>
              <a:t>Adafruit©</a:t>
            </a:r>
            <a:endParaRPr lang="he-IL" dirty="0"/>
          </a:p>
        </p:txBody>
      </p:sp>
    </p:spTree>
    <p:extLst>
      <p:ext uri="{BB962C8B-B14F-4D97-AF65-F5344CB8AC3E}">
        <p14:creationId xmlns:p14="http://schemas.microsoft.com/office/powerpoint/2010/main" val="193455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Sensors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13295"/>
                <a:ext cx="8229600" cy="4712868"/>
              </a:xfrm>
            </p:spPr>
            <p:txBody>
              <a:bodyPr vert="horz" lIns="91440" tIns="45720" rIns="91440" bIns="45720" rtlCol="1" anchor="t">
                <a:normAutofit/>
              </a:bodyPr>
              <a:lstStyle/>
              <a:p>
                <a:r>
                  <a:rPr lang="en-US">
                    <a:cs typeface="Calibri"/>
                  </a:rPr>
                  <a:t>BNO055 - Orientation and acceleration sensor </a:t>
                </a:r>
              </a:p>
              <a:p>
                <a:pPr marL="457200" lvl="1" indent="0">
                  <a:buNone/>
                </a:pPr>
                <a:r>
                  <a:rPr lang="en-US" sz="2000">
                    <a:cs typeface="Calibri"/>
                  </a:rPr>
                  <a:t>Consists of three sensor units- accelerometer</a:t>
                </a:r>
                <a:r>
                  <a:rPr lang="en-US" sz="2000"/>
                  <a:t>, gyroscope and magnetometer.</a:t>
                </a:r>
                <a:endParaRPr lang="en-US" sz="2000">
                  <a:cs typeface="Calibri"/>
                </a:endParaRPr>
              </a:p>
              <a:p>
                <a:pPr marL="457200" lvl="1" indent="0">
                  <a:buNone/>
                </a:pPr>
                <a:r>
                  <a:rPr lang="en-US" sz="2000" b="1" u="sng">
                    <a:cs typeface="Calibri"/>
                  </a:rPr>
                  <a:t>Specifications:</a:t>
                </a:r>
              </a:p>
              <a:p>
                <a:pPr lvl="1"/>
                <a:r>
                  <a:rPr lang="en-US" sz="2000" b="1">
                    <a:cs typeface="Calibri"/>
                  </a:rPr>
                  <a:t>Orientation data :  Quaternions </a:t>
                </a:r>
              </a:p>
              <a:p>
                <a:pPr marL="457200" lvl="1" indent="0">
                  <a:buNone/>
                </a:pPr>
                <a:r>
                  <a:rPr lang="en-US" sz="2000">
                    <a:cs typeface="Calibri"/>
                  </a:rPr>
                  <a:t>	Four-point quaternion output</a:t>
                </a:r>
              </a:p>
              <a:p>
                <a:pPr marL="457200" lvl="1" indent="0">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𝜃</m:t>
                                  </m:r>
                                </m:num>
                                <m:den>
                                  <m:r>
                                    <a:rPr lang="en-US" sz="1600" i="1">
                                      <a:latin typeface="Cambria Math" panose="02040503050406030204" pitchFamily="18" charset="0"/>
                                    </a:rPr>
                                    <m:t>2</m:t>
                                  </m:r>
                                </m:den>
                              </m:f>
                            </m:e>
                          </m:d>
                        </m:e>
                      </m:func>
                      <m:r>
                        <a:rPr lang="en-US" sz="1600" i="1">
                          <a:latin typeface="Cambria Math" panose="02040503050406030204" pitchFamily="18" charset="0"/>
                        </a:rPr>
                        <m:t>, </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𝜃</m:t>
                                  </m:r>
                                </m:num>
                                <m:den>
                                  <m:r>
                                    <a:rPr lang="en-US" sz="1600" i="1">
                                      <a:latin typeface="Cambria Math" panose="02040503050406030204" pitchFamily="18" charset="0"/>
                                    </a:rPr>
                                    <m:t>2</m:t>
                                  </m:r>
                                </m:den>
                              </m:f>
                            </m:e>
                          </m:d>
                        </m:e>
                      </m:func>
                      <m:r>
                        <a:rPr lang="en-US" sz="1600" i="1">
                          <a:latin typeface="Cambria Math" panose="02040503050406030204" pitchFamily="18" charset="0"/>
                        </a:rPr>
                        <m:t>∙</m:t>
                      </m:r>
                      <m:r>
                        <a:rPr lang="en-US" sz="1600" b="0" i="1" smtClean="0">
                          <a:latin typeface="Cambria Math" panose="02040503050406030204" pitchFamily="18" charset="0"/>
                        </a:rPr>
                        <m:t>𝑖</m:t>
                      </m:r>
                      <m:r>
                        <a:rPr lang="en-US" sz="1600" i="1">
                          <a:latin typeface="Cambria Math" panose="02040503050406030204" pitchFamily="18" charset="0"/>
                        </a:rPr>
                        <m:t>,</m:t>
                      </m:r>
                      <m:func>
                        <m:funcPr>
                          <m:ctrlPr>
                            <a:rPr lang="en-US" sz="1600" i="1">
                              <a:latin typeface="Cambria Math" panose="02040503050406030204" pitchFamily="18" charset="0"/>
                            </a:rPr>
                          </m:ctrlPr>
                        </m:funcPr>
                        <m:fName>
                          <m:r>
                            <a:rPr lang="en-US" sz="1600">
                              <a:latin typeface="Cambria Math" panose="02040503050406030204" pitchFamily="18" charset="0"/>
                            </a:rPr>
                            <m:t> </m:t>
                          </m:r>
                          <m:r>
                            <m:rPr>
                              <m:sty m:val="p"/>
                            </m:rPr>
                            <a:rPr lang="en-US" sz="1600">
                              <a:latin typeface="Cambria Math" panose="02040503050406030204" pitchFamily="18" charset="0"/>
                            </a:rPr>
                            <m:t>sin</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𝜃</m:t>
                                  </m:r>
                                </m:num>
                                <m:den>
                                  <m:r>
                                    <a:rPr lang="en-US" sz="1600" i="1">
                                      <a:latin typeface="Cambria Math" panose="02040503050406030204" pitchFamily="18" charset="0"/>
                                    </a:rPr>
                                    <m:t>2</m:t>
                                  </m:r>
                                </m:den>
                              </m:f>
                            </m:e>
                          </m:d>
                        </m:e>
                      </m:func>
                      <m:r>
                        <a:rPr lang="en-US" sz="1600" i="1">
                          <a:latin typeface="Cambria Math" panose="02040503050406030204" pitchFamily="18" charset="0"/>
                        </a:rPr>
                        <m:t>∙</m:t>
                      </m:r>
                      <m:r>
                        <a:rPr lang="en-US" sz="1600" b="0" i="1" smtClean="0">
                          <a:latin typeface="Cambria Math" panose="02040503050406030204" pitchFamily="18" charset="0"/>
                        </a:rPr>
                        <m:t>𝑗</m:t>
                      </m:r>
                      <m:r>
                        <a:rPr lang="en-US" sz="1600" i="1">
                          <a:latin typeface="Cambria Math" panose="02040503050406030204" pitchFamily="18" charset="0"/>
                        </a:rPr>
                        <m:t>, </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𝜃</m:t>
                                  </m:r>
                                </m:num>
                                <m:den>
                                  <m:r>
                                    <a:rPr lang="en-US" sz="1600" i="1">
                                      <a:latin typeface="Cambria Math" panose="02040503050406030204" pitchFamily="18" charset="0"/>
                                    </a:rPr>
                                    <m:t>2</m:t>
                                  </m:r>
                                </m:den>
                              </m:f>
                            </m:e>
                          </m:d>
                        </m:e>
                      </m:func>
                      <m:r>
                        <a:rPr lang="en-US" sz="1600" i="1">
                          <a:latin typeface="Cambria Math" panose="02040503050406030204" pitchFamily="18" charset="0"/>
                        </a:rPr>
                        <m:t>∙</m:t>
                      </m:r>
                      <m:r>
                        <a:rPr lang="en-US" sz="1600" b="0" i="1" smtClean="0">
                          <a:latin typeface="Cambria Math" panose="02040503050406030204" pitchFamily="18" charset="0"/>
                        </a:rPr>
                        <m:t>𝑘</m:t>
                      </m:r>
                      <m:r>
                        <a:rPr lang="en-US" sz="1600" i="1">
                          <a:latin typeface="Cambria Math" panose="02040503050406030204" pitchFamily="18" charset="0"/>
                        </a:rPr>
                        <m:t>)</m:t>
                      </m:r>
                    </m:oMath>
                  </m:oMathPara>
                </a14:m>
                <a:endParaRPr lang="en-US" sz="1600"/>
              </a:p>
              <a:p>
                <a:pPr marL="457200" lvl="1" indent="0">
                  <a:buNone/>
                </a:pPr>
                <a:r>
                  <a:rPr lang="en-US" sz="1600"/>
                  <a:t>	</a:t>
                </a:r>
                <a:r>
                  <a:rPr lang="en-US" sz="2000">
                    <a:cs typeface="Calibri"/>
                  </a:rPr>
                  <a:t>Where (</a:t>
                </a:r>
                <a:r>
                  <a:rPr lang="en-US" sz="2000" err="1">
                    <a:cs typeface="Calibri"/>
                  </a:rPr>
                  <a:t>i</a:t>
                </a:r>
                <a:r>
                  <a:rPr lang="en-US" sz="2000">
                    <a:cs typeface="Calibri"/>
                  </a:rPr>
                  <a:t>, j, k) specify the axis of rotation &amp; theta the angle of 	rotation.</a:t>
                </a:r>
              </a:p>
              <a:p>
                <a:pPr lvl="1"/>
                <a:r>
                  <a:rPr lang="en-US" sz="2000" b="1">
                    <a:cs typeface="Calibri"/>
                  </a:rPr>
                  <a:t>Linear acceleration : </a:t>
                </a:r>
                <a:r>
                  <a:rPr lang="en-US" sz="2000">
                    <a:cs typeface="Calibri"/>
                  </a:rPr>
                  <a:t>Three axis of linear acceleration data (acceleration minus gravity) in m/s^2.</a:t>
                </a:r>
                <a:endParaRPr lang="el-GR" sz="2000">
                  <a:cs typeface="Calibri"/>
                </a:endParaRPr>
              </a:p>
              <a:p>
                <a:pPr marL="0" indent="0">
                  <a:buNone/>
                </a:pPr>
                <a:endParaRPr lang="en-US">
                  <a:solidFill>
                    <a:srgbClr val="002060"/>
                  </a:solidFill>
                  <a:cs typeface="Calibri"/>
                </a:endParaRPr>
              </a:p>
              <a:p>
                <a:pPr marL="457200" lvl="1" indent="0">
                  <a:buNone/>
                </a:pPr>
                <a:endParaRPr lang="en-US">
                  <a:solidFill>
                    <a:srgbClr val="002060"/>
                  </a:solidFill>
                  <a:cs typeface="Calibri"/>
                </a:endParaRPr>
              </a:p>
              <a:p>
                <a:pPr marL="0" indent="0">
                  <a:buNone/>
                </a:pPr>
                <a:endParaRPr lang="en-US">
                  <a:solidFill>
                    <a:srgbClr val="002060"/>
                  </a:solidFill>
                  <a:cs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13295"/>
                <a:ext cx="8229600" cy="4712868"/>
              </a:xfrm>
              <a:blipFill>
                <a:blip r:embed="rId3"/>
                <a:stretch>
                  <a:fillRect l="-1704" t="-1682" r="-155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B01D9778-10B4-40FB-B4E4-44FA89A86639}" type="slidenum">
              <a:rPr lang="en-US" smtClean="0"/>
              <a:pPr/>
              <a:t>13</a:t>
            </a:fld>
            <a:endParaRPr lang="en-US"/>
          </a:p>
        </p:txBody>
      </p:sp>
      <p:pic>
        <p:nvPicPr>
          <p:cNvPr id="2050" name="Picture 2" descr="תוצאת תמונה עבור ‪bno055‬‏">
            <a:extLst>
              <a:ext uri="{FF2B5EF4-FFF2-40B4-BE49-F238E27FC236}">
                <a16:creationId xmlns:a16="http://schemas.microsoft.com/office/drawing/2014/main" id="{A42B7ABD-6D3C-4D1A-B141-938911C9C4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2156" y="2455333"/>
            <a:ext cx="1916112" cy="180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298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6314-AC95-467C-B292-85713D45B2A1}"/>
              </a:ext>
            </a:extLst>
          </p:cNvPr>
          <p:cNvSpPr>
            <a:spLocks noGrp="1"/>
          </p:cNvSpPr>
          <p:nvPr>
            <p:ph type="title"/>
          </p:nvPr>
        </p:nvSpPr>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Block diagram</a:t>
            </a:r>
          </a:p>
        </p:txBody>
      </p:sp>
      <p:sp>
        <p:nvSpPr>
          <p:cNvPr id="4" name="Slide Number Placeholder 3">
            <a:extLst>
              <a:ext uri="{FF2B5EF4-FFF2-40B4-BE49-F238E27FC236}">
                <a16:creationId xmlns:a16="http://schemas.microsoft.com/office/drawing/2014/main" id="{6ED38552-2198-4523-A8C2-F3A900C550C1}"/>
              </a:ext>
            </a:extLst>
          </p:cNvPr>
          <p:cNvSpPr>
            <a:spLocks noGrp="1"/>
          </p:cNvSpPr>
          <p:nvPr>
            <p:ph type="sldNum" sz="quarter" idx="12"/>
          </p:nvPr>
        </p:nvSpPr>
        <p:spPr/>
        <p:txBody>
          <a:bodyPr/>
          <a:lstStyle/>
          <a:p>
            <a:fld id="{B01D9778-10B4-40FB-B4E4-44FA89A86639}" type="slidenum">
              <a:rPr lang="en-US" smtClean="0"/>
              <a:pPr/>
              <a:t>14</a:t>
            </a:fld>
            <a:endParaRPr lang="en-US"/>
          </a:p>
        </p:txBody>
      </p:sp>
      <p:pic>
        <p:nvPicPr>
          <p:cNvPr id="3" name="תמונה 2">
            <a:extLst>
              <a:ext uri="{FF2B5EF4-FFF2-40B4-BE49-F238E27FC236}">
                <a16:creationId xmlns:a16="http://schemas.microsoft.com/office/drawing/2014/main" id="{B08A58BA-9410-4B77-8133-C2DB12244B8B}"/>
              </a:ext>
            </a:extLst>
          </p:cNvPr>
          <p:cNvPicPr>
            <a:picLocks noChangeAspect="1"/>
          </p:cNvPicPr>
          <p:nvPr/>
        </p:nvPicPr>
        <p:blipFill rotWithShape="1">
          <a:blip r:embed="rId3"/>
          <a:srcRect l="5000" t="8861" r="7872"/>
          <a:stretch/>
        </p:blipFill>
        <p:spPr>
          <a:xfrm>
            <a:off x="363166" y="1828800"/>
            <a:ext cx="8516823" cy="4066162"/>
          </a:xfrm>
          <a:prstGeom prst="rect">
            <a:avLst/>
          </a:prstGeom>
        </p:spPr>
      </p:pic>
    </p:spTree>
    <p:extLst>
      <p:ext uri="{BB962C8B-B14F-4D97-AF65-F5344CB8AC3E}">
        <p14:creationId xmlns:p14="http://schemas.microsoft.com/office/powerpoint/2010/main" val="2923554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960BA65B-4E55-466F-8C3B-3DFCCF7D4CA1}"/>
              </a:ext>
            </a:extLst>
          </p:cNvPr>
          <p:cNvSpPr>
            <a:spLocks noGrp="1"/>
          </p:cNvSpPr>
          <p:nvPr>
            <p:ph type="sldNum" sz="quarter" idx="12"/>
          </p:nvPr>
        </p:nvSpPr>
        <p:spPr/>
        <p:txBody>
          <a:bodyPr/>
          <a:lstStyle/>
          <a:p>
            <a:fld id="{B01D9778-10B4-40FB-B4E4-44FA89A86639}" type="slidenum">
              <a:rPr lang="en-US" smtClean="0"/>
              <a:pPr/>
              <a:t>15</a:t>
            </a:fld>
            <a:endParaRPr lang="en-US"/>
          </a:p>
        </p:txBody>
      </p:sp>
      <p:pic>
        <p:nvPicPr>
          <p:cNvPr id="6" name="תמונה 5" descr="תמונה שמכילה מעגל חשמלי&#10;&#10;התיאור נוצר באופן אוטומטי">
            <a:extLst>
              <a:ext uri="{FF2B5EF4-FFF2-40B4-BE49-F238E27FC236}">
                <a16:creationId xmlns:a16="http://schemas.microsoft.com/office/drawing/2014/main" id="{AE7DB320-848D-47F4-903A-505793C093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4091"/>
          <a:stretch/>
        </p:blipFill>
        <p:spPr>
          <a:xfrm>
            <a:off x="644236" y="1417638"/>
            <a:ext cx="7855527" cy="4572000"/>
          </a:xfrm>
          <a:prstGeom prst="rect">
            <a:avLst/>
          </a:prstGeom>
        </p:spPr>
      </p:pic>
      <p:sp>
        <p:nvSpPr>
          <p:cNvPr id="9" name="Title 1">
            <a:extLst>
              <a:ext uri="{FF2B5EF4-FFF2-40B4-BE49-F238E27FC236}">
                <a16:creationId xmlns:a16="http://schemas.microsoft.com/office/drawing/2014/main" id="{49E440D8-C74A-405D-A2C0-C378AC69FDC2}"/>
              </a:ext>
            </a:extLst>
          </p:cNvPr>
          <p:cNvSpPr txBox="1">
            <a:spLocks/>
          </p:cNvSpPr>
          <p:nvPr/>
        </p:nvSpPr>
        <p:spPr>
          <a:xfrm>
            <a:off x="489280" y="342814"/>
            <a:ext cx="8229600" cy="1143000"/>
          </a:xfrm>
          <a:prstGeom prst="rect">
            <a:avLst/>
          </a:prstGeom>
        </p:spPr>
        <p:txBody>
          <a:bodyPr vert="horz" lIns="91440" tIns="45720" rIns="91440" bIns="45720" rtlCol="1" anchor="ctr">
            <a:normAutofit/>
          </a:bodyPr>
          <a:lstStyle>
            <a:lvl1pPr algn="ctr">
              <a:spcBef>
                <a:spcPct val="0"/>
              </a:spcBef>
              <a:buNone/>
              <a:defRPr sz="6000" b="1">
                <a:solidFill>
                  <a:srgbClr val="316179"/>
                </a:solidFill>
                <a:effectLst>
                  <a:outerShdw blurRad="38100" dist="38100" dir="2700000" algn="tl">
                    <a:srgbClr val="000000">
                      <a:alpha val="43137"/>
                    </a:srgbClr>
                  </a:outerShdw>
                </a:effectLst>
                <a:latin typeface="+mj-lt"/>
                <a:ea typeface="+mj-ea"/>
                <a:cs typeface="+mj-cs"/>
              </a:defRPr>
            </a:lvl1pPr>
          </a:lstStyle>
          <a:p>
            <a:r>
              <a:rPr lang="en-US"/>
              <a:t>Intermediate Result</a:t>
            </a:r>
            <a:endParaRPr lang="he-IL"/>
          </a:p>
        </p:txBody>
      </p:sp>
    </p:spTree>
    <p:extLst>
      <p:ext uri="{BB962C8B-B14F-4D97-AF65-F5344CB8AC3E}">
        <p14:creationId xmlns:p14="http://schemas.microsoft.com/office/powerpoint/2010/main" val="1264084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descr="תמונה שמכילה מעגל חשמלי&#10;&#10;התיאור נוצר באופן אוטומטי">
            <a:extLst>
              <a:ext uri="{FF2B5EF4-FFF2-40B4-BE49-F238E27FC236}">
                <a16:creationId xmlns:a16="http://schemas.microsoft.com/office/drawing/2014/main" id="{AE7DB320-848D-47F4-903A-505793C093AB}"/>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r="14091"/>
          <a:stretch/>
        </p:blipFill>
        <p:spPr>
          <a:xfrm>
            <a:off x="-829628" y="540327"/>
            <a:ext cx="10387618" cy="6317673"/>
          </a:xfrm>
          <a:prstGeom prst="rect">
            <a:avLst/>
          </a:prstGeom>
        </p:spPr>
      </p:pic>
      <p:sp>
        <p:nvSpPr>
          <p:cNvPr id="2" name="כותרת 1">
            <a:extLst>
              <a:ext uri="{FF2B5EF4-FFF2-40B4-BE49-F238E27FC236}">
                <a16:creationId xmlns:a16="http://schemas.microsoft.com/office/drawing/2014/main" id="{EEE5250C-BA99-4E1B-9D63-1BE3348B336C}"/>
              </a:ext>
            </a:extLst>
          </p:cNvPr>
          <p:cNvSpPr>
            <a:spLocks noGrp="1"/>
          </p:cNvSpPr>
          <p:nvPr>
            <p:ph type="title"/>
          </p:nvPr>
        </p:nvSpPr>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System’s pros and cons</a:t>
            </a:r>
            <a:endParaRPr lang="he-IL" sz="6000" b="1">
              <a:solidFill>
                <a:srgbClr val="316179"/>
              </a:solidFill>
              <a:effectLst>
                <a:outerShdw blurRad="38100" dist="38100" dir="2700000" algn="tl">
                  <a:srgbClr val="000000">
                    <a:alpha val="43137"/>
                  </a:srgbClr>
                </a:outerShdw>
              </a:effectLst>
            </a:endParaRPr>
          </a:p>
        </p:txBody>
      </p:sp>
      <p:sp>
        <p:nvSpPr>
          <p:cNvPr id="4" name="מציין מיקום של מספר שקופית 3">
            <a:extLst>
              <a:ext uri="{FF2B5EF4-FFF2-40B4-BE49-F238E27FC236}">
                <a16:creationId xmlns:a16="http://schemas.microsoft.com/office/drawing/2014/main" id="{960BA65B-4E55-466F-8C3B-3DFCCF7D4CA1}"/>
              </a:ext>
            </a:extLst>
          </p:cNvPr>
          <p:cNvSpPr>
            <a:spLocks noGrp="1"/>
          </p:cNvSpPr>
          <p:nvPr>
            <p:ph type="sldNum" sz="quarter" idx="12"/>
          </p:nvPr>
        </p:nvSpPr>
        <p:spPr/>
        <p:txBody>
          <a:bodyPr/>
          <a:lstStyle/>
          <a:p>
            <a:fld id="{B01D9778-10B4-40FB-B4E4-44FA89A86639}" type="slidenum">
              <a:rPr lang="en-US" smtClean="0"/>
              <a:pPr/>
              <a:t>16</a:t>
            </a:fld>
            <a:endParaRPr lang="en-US"/>
          </a:p>
        </p:txBody>
      </p:sp>
      <p:sp>
        <p:nvSpPr>
          <p:cNvPr id="8" name="מלבן: פינות מעוגלות 7">
            <a:extLst>
              <a:ext uri="{FF2B5EF4-FFF2-40B4-BE49-F238E27FC236}">
                <a16:creationId xmlns:a16="http://schemas.microsoft.com/office/drawing/2014/main" id="{17E8F651-A1DE-4DA5-B673-BA45CE614B5A}"/>
              </a:ext>
            </a:extLst>
          </p:cNvPr>
          <p:cNvSpPr/>
          <p:nvPr/>
        </p:nvSpPr>
        <p:spPr>
          <a:xfrm>
            <a:off x="5652655" y="1801091"/>
            <a:ext cx="2881745"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000"/>
              <a:t>pros</a:t>
            </a:r>
            <a:endParaRPr lang="he-IL" sz="4000"/>
          </a:p>
        </p:txBody>
      </p:sp>
      <p:sp>
        <p:nvSpPr>
          <p:cNvPr id="9" name="מלבן: פינות מעוגלות 8">
            <a:extLst>
              <a:ext uri="{FF2B5EF4-FFF2-40B4-BE49-F238E27FC236}">
                <a16:creationId xmlns:a16="http://schemas.microsoft.com/office/drawing/2014/main" id="{72B6D76C-D54B-4CB8-ADA0-1C1FF92A08C9}"/>
              </a:ext>
            </a:extLst>
          </p:cNvPr>
          <p:cNvSpPr/>
          <p:nvPr/>
        </p:nvSpPr>
        <p:spPr>
          <a:xfrm>
            <a:off x="894440" y="1801091"/>
            <a:ext cx="2881745"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000"/>
              <a:t>cons</a:t>
            </a:r>
            <a:endParaRPr lang="he-IL" sz="4000"/>
          </a:p>
        </p:txBody>
      </p:sp>
      <p:sp>
        <p:nvSpPr>
          <p:cNvPr id="10" name="מלבן 9">
            <a:extLst>
              <a:ext uri="{FF2B5EF4-FFF2-40B4-BE49-F238E27FC236}">
                <a16:creationId xmlns:a16="http://schemas.microsoft.com/office/drawing/2014/main" id="{4081DC10-2F39-4B28-AD1C-8C5E2D77E07E}"/>
              </a:ext>
            </a:extLst>
          </p:cNvPr>
          <p:cNvSpPr/>
          <p:nvPr/>
        </p:nvSpPr>
        <p:spPr>
          <a:xfrm>
            <a:off x="5652654" y="3209780"/>
            <a:ext cx="2881745" cy="3107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t"/>
          <a:lstStyle/>
          <a:p>
            <a:r>
              <a:rPr lang="en-US" sz="2400" dirty="0"/>
              <a:t>1. Not placed on the stump</a:t>
            </a:r>
            <a:endParaRPr lang="he-IL" sz="2400" dirty="0"/>
          </a:p>
          <a:p>
            <a:r>
              <a:rPr lang="en-US" sz="2400" dirty="0"/>
              <a:t>2. Two independent sensors for more credibility</a:t>
            </a:r>
          </a:p>
          <a:p>
            <a:pPr marL="457200" indent="-457200">
              <a:buAutoNum type="arabicPeriod" startAt="3"/>
            </a:pPr>
            <a:r>
              <a:rPr lang="en-US" sz="2400" dirty="0"/>
              <a:t>Low cost</a:t>
            </a:r>
            <a:endParaRPr lang="he-IL" sz="2400" dirty="0"/>
          </a:p>
        </p:txBody>
      </p:sp>
      <p:sp>
        <p:nvSpPr>
          <p:cNvPr id="11" name="מלבן 10">
            <a:extLst>
              <a:ext uri="{FF2B5EF4-FFF2-40B4-BE49-F238E27FC236}">
                <a16:creationId xmlns:a16="http://schemas.microsoft.com/office/drawing/2014/main" id="{F83A44A1-51F6-4A63-BD79-A1B0E119DA25}"/>
              </a:ext>
            </a:extLst>
          </p:cNvPr>
          <p:cNvSpPr/>
          <p:nvPr/>
        </p:nvSpPr>
        <p:spPr>
          <a:xfrm>
            <a:off x="894440" y="3209780"/>
            <a:ext cx="2881745" cy="3107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t"/>
          <a:lstStyle/>
          <a:p>
            <a:pPr marL="342900" indent="-342900">
              <a:buAutoNum type="arabicPeriod"/>
            </a:pPr>
            <a:r>
              <a:rPr lang="en-US" sz="2400" dirty="0"/>
              <a:t>Placed on foot- not intuitive</a:t>
            </a:r>
            <a:endParaRPr lang="he-IL" sz="2400" dirty="0"/>
          </a:p>
          <a:p>
            <a:pPr marL="342900" indent="-342900" algn="l">
              <a:buAutoNum type="arabicPeriod"/>
            </a:pPr>
            <a:r>
              <a:rPr lang="en-US" sz="2400" dirty="0"/>
              <a:t>Cumbersome</a:t>
            </a:r>
            <a:endParaRPr lang="he-IL" sz="2400" dirty="0"/>
          </a:p>
          <a:p>
            <a:pPr marL="342900" indent="-342900" algn="r" rtl="1">
              <a:buAutoNum type="arabicPeriod"/>
            </a:pPr>
            <a:endParaRPr lang="he-IL" sz="2400" dirty="0"/>
          </a:p>
        </p:txBody>
      </p:sp>
      <p:pic>
        <p:nvPicPr>
          <p:cNvPr id="3" name="Picture 2">
            <a:extLst>
              <a:ext uri="{FF2B5EF4-FFF2-40B4-BE49-F238E27FC236}">
                <a16:creationId xmlns:a16="http://schemas.microsoft.com/office/drawing/2014/main" id="{902E9F96-6CCA-4C3C-AC96-7A2CF50D0C78}"/>
              </a:ext>
            </a:extLst>
          </p:cNvPr>
          <p:cNvPicPr>
            <a:picLocks noChangeAspect="1"/>
          </p:cNvPicPr>
          <p:nvPr/>
        </p:nvPicPr>
        <p:blipFill rotWithShape="1">
          <a:blip r:embed="rId4"/>
          <a:srcRect l="1599" t="3802" r="43204" b="2602"/>
          <a:stretch/>
        </p:blipFill>
        <p:spPr>
          <a:xfrm>
            <a:off x="1297088" y="4427093"/>
            <a:ext cx="1993928" cy="1761414"/>
          </a:xfrm>
          <a:prstGeom prst="rect">
            <a:avLst/>
          </a:prstGeom>
        </p:spPr>
      </p:pic>
      <p:sp>
        <p:nvSpPr>
          <p:cNvPr id="5" name="TextBox 4">
            <a:extLst>
              <a:ext uri="{FF2B5EF4-FFF2-40B4-BE49-F238E27FC236}">
                <a16:creationId xmlns:a16="http://schemas.microsoft.com/office/drawing/2014/main" id="{864F62AD-B99A-4CD6-8146-C73E17817BF2}"/>
              </a:ext>
            </a:extLst>
          </p:cNvPr>
          <p:cNvSpPr txBox="1"/>
          <p:nvPr/>
        </p:nvSpPr>
        <p:spPr>
          <a:xfrm>
            <a:off x="894440" y="6334606"/>
            <a:ext cx="8417055" cy="307777"/>
          </a:xfrm>
          <a:prstGeom prst="rect">
            <a:avLst/>
          </a:prstGeom>
          <a:noFill/>
        </p:spPr>
        <p:txBody>
          <a:bodyPr wrap="square" rtlCol="0">
            <a:spAutoFit/>
          </a:bodyPr>
          <a:lstStyle/>
          <a:p>
            <a:r>
              <a:rPr lang="en-US" sz="1400">
                <a:solidFill>
                  <a:srgbClr val="002060"/>
                </a:solidFill>
              </a:rPr>
              <a:t>System presented at [2]</a:t>
            </a:r>
          </a:p>
        </p:txBody>
      </p:sp>
    </p:spTree>
    <p:extLst>
      <p:ext uri="{BB962C8B-B14F-4D97-AF65-F5344CB8AC3E}">
        <p14:creationId xmlns:p14="http://schemas.microsoft.com/office/powerpoint/2010/main" val="1041813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Conclusion</a:t>
            </a:r>
            <a:endParaRPr lang="he-IL" sz="6000" b="1">
              <a:solidFill>
                <a:srgbClr val="316179"/>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1562100"/>
            <a:ext cx="8686800" cy="5753100"/>
          </a:xfrm>
        </p:spPr>
        <p:txBody>
          <a:bodyPr>
            <a:normAutofit/>
          </a:bodyPr>
          <a:lstStyle/>
          <a:p>
            <a:r>
              <a:rPr lang="en-US"/>
              <a:t>Characterizing user needs from literature review</a:t>
            </a:r>
          </a:p>
          <a:p>
            <a:r>
              <a:rPr lang="en-US"/>
              <a:t>Choosing a sensor</a:t>
            </a:r>
          </a:p>
          <a:p>
            <a:pPr lvl="1"/>
            <a:r>
              <a:rPr lang="en-US"/>
              <a:t>Examining the use of a PNS sensor </a:t>
            </a:r>
          </a:p>
          <a:p>
            <a:pPr lvl="1"/>
            <a:r>
              <a:rPr lang="en-US"/>
              <a:t>Assembling custom-made sensor system</a:t>
            </a:r>
          </a:p>
          <a:p>
            <a:r>
              <a:rPr lang="en-US"/>
              <a:t>Remaining goals to achieve</a:t>
            </a:r>
          </a:p>
          <a:p>
            <a:endParaRPr lang="en-US" sz="1800">
              <a:solidFill>
                <a:srgbClr val="002060"/>
              </a:solidFill>
            </a:endParaRPr>
          </a:p>
          <a:p>
            <a:pPr marL="0" indent="0">
              <a:buNone/>
            </a:pPr>
            <a:endParaRPr lang="en-US" sz="1800">
              <a:solidFill>
                <a:srgbClr val="002060"/>
              </a:solidFill>
            </a:endParaRPr>
          </a:p>
          <a:p>
            <a:pPr marL="457200" lvl="1" indent="0">
              <a:buNone/>
            </a:pPr>
            <a:endParaRPr lang="en-US">
              <a:solidFill>
                <a:srgbClr val="002060"/>
              </a:solidFill>
            </a:endParaRPr>
          </a:p>
          <a:p>
            <a:pPr lvl="1"/>
            <a:endParaRPr lang="he-IL">
              <a:solidFill>
                <a:srgbClr val="002060"/>
              </a:solidFill>
            </a:endParaRPr>
          </a:p>
          <a:p>
            <a:pPr marL="457200" lvl="1" indent="0">
              <a:buNone/>
            </a:pPr>
            <a:endParaRPr lang="en-US">
              <a:solidFill>
                <a:srgbClr val="002060"/>
              </a:solidFill>
            </a:endParaRPr>
          </a:p>
          <a:p>
            <a:pPr lvl="1"/>
            <a:endParaRPr lang="en-US">
              <a:solidFill>
                <a:srgbClr val="002060"/>
              </a:solidFill>
            </a:endParaRPr>
          </a:p>
          <a:p>
            <a:pPr algn="l"/>
            <a:endParaRPr lang="en-US">
              <a:solidFill>
                <a:srgbClr val="002060"/>
              </a:solidFill>
            </a:endParaRPr>
          </a:p>
          <a:p>
            <a:pPr algn="r" rtl="1"/>
            <a:endParaRPr lang="he-IL">
              <a:solidFill>
                <a:srgbClr val="002060"/>
              </a:solidFill>
            </a:endParaRPr>
          </a:p>
          <a:p>
            <a:pPr algn="r" rtl="1"/>
            <a:endParaRPr lang="he-IL">
              <a:solidFill>
                <a:srgbClr val="002060"/>
              </a:solidFill>
            </a:endParaRPr>
          </a:p>
          <a:p>
            <a:pPr algn="r" rtl="1"/>
            <a:endParaRPr lang="he-IL">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p:spTree>
    <p:extLst>
      <p:ext uri="{BB962C8B-B14F-4D97-AF65-F5344CB8AC3E}">
        <p14:creationId xmlns:p14="http://schemas.microsoft.com/office/powerpoint/2010/main" val="1669314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a:solidFill>
                  <a:srgbClr val="316179"/>
                </a:solidFill>
                <a:effectLst>
                  <a:outerShdw blurRad="38100" dist="38100" dir="2700000" algn="tl">
                    <a:srgbClr val="000000">
                      <a:alpha val="43137"/>
                    </a:srgbClr>
                  </a:outerShdw>
                </a:effectLst>
              </a:rPr>
              <a:t>Future Work</a:t>
            </a:r>
            <a:endParaRPr lang="he-IL" sz="6000" b="1">
              <a:solidFill>
                <a:srgbClr val="316179"/>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algn="l"/>
            <a:r>
              <a:rPr lang="en-US" dirty="0"/>
              <a:t>Fine tuning of system</a:t>
            </a:r>
          </a:p>
          <a:p>
            <a:pPr algn="l"/>
            <a:r>
              <a:rPr lang="en-US" dirty="0"/>
              <a:t>Collecting data</a:t>
            </a:r>
          </a:p>
          <a:p>
            <a:pPr lvl="1"/>
            <a:r>
              <a:rPr lang="en-US" dirty="0"/>
              <a:t>Movement selection</a:t>
            </a:r>
            <a:endParaRPr lang="he-IL" dirty="0"/>
          </a:p>
          <a:p>
            <a:pPr algn="l"/>
            <a:r>
              <a:rPr lang="en-US" dirty="0"/>
              <a:t>Implementation of classifier</a:t>
            </a:r>
          </a:p>
          <a:p>
            <a:pPr lvl="1"/>
            <a:r>
              <a:rPr lang="en-US" dirty="0"/>
              <a:t>selecting features  </a:t>
            </a:r>
          </a:p>
          <a:p>
            <a:pPr lvl="1"/>
            <a:r>
              <a:rPr lang="en-US" dirty="0"/>
              <a:t>Extracting from data</a:t>
            </a:r>
          </a:p>
          <a:p>
            <a:pPr lvl="1"/>
            <a:r>
              <a:rPr lang="en-US" dirty="0"/>
              <a:t>Choosing &amp; implementing model for learning</a:t>
            </a:r>
          </a:p>
          <a:p>
            <a:pPr lvl="1"/>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18</a:t>
            </a:fld>
            <a:endParaRPr lang="en-US"/>
          </a:p>
        </p:txBody>
      </p:sp>
    </p:spTree>
    <p:extLst>
      <p:ext uri="{BB962C8B-B14F-4D97-AF65-F5344CB8AC3E}">
        <p14:creationId xmlns:p14="http://schemas.microsoft.com/office/powerpoint/2010/main" val="194558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228600"/>
            <a:ext cx="8229600" cy="1143000"/>
          </a:xfrm>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References</a:t>
            </a:r>
            <a:endParaRPr lang="he-IL" sz="6000" b="1">
              <a:solidFill>
                <a:srgbClr val="316179"/>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21734" y="1166018"/>
            <a:ext cx="8229600" cy="4525963"/>
          </a:xfrm>
        </p:spPr>
        <p:txBody>
          <a:bodyPr>
            <a:normAutofit/>
          </a:bodyPr>
          <a:lstStyle/>
          <a:p>
            <a:pPr marL="0" indent="0">
              <a:buNone/>
            </a:pPr>
            <a:endParaRPr lang="en-US">
              <a:solidFill>
                <a:srgbClr val="002060"/>
              </a:solidFill>
            </a:endParaRPr>
          </a:p>
          <a:p>
            <a:pPr marL="514350" indent="-514350" fontAlgn="base">
              <a:buFont typeface="+mj-lt"/>
              <a:buAutoNum type="arabicPeriod"/>
            </a:pPr>
            <a:r>
              <a:rPr lang="en-US" sz="2100"/>
              <a:t>Francesca </a:t>
            </a:r>
            <a:r>
              <a:rPr lang="en-US" sz="2100" err="1"/>
              <a:t>Cordella</a:t>
            </a:r>
            <a:r>
              <a:rPr lang="en-US" sz="2100"/>
              <a:t> 1, Anna Lisa </a:t>
            </a:r>
            <a:r>
              <a:rPr lang="en-US" sz="2100" err="1"/>
              <a:t>Ciancio</a:t>
            </a:r>
            <a:r>
              <a:rPr lang="en-US" sz="2100"/>
              <a:t> 1, Rinaldo </a:t>
            </a:r>
            <a:r>
              <a:rPr lang="en-US" sz="2100" err="1"/>
              <a:t>Sacchetti</a:t>
            </a:r>
            <a:r>
              <a:rPr lang="en-US" sz="2100"/>
              <a:t> 2, Angelo </a:t>
            </a:r>
            <a:r>
              <a:rPr lang="en-US" sz="2100" err="1"/>
              <a:t>Davalli</a:t>
            </a:r>
            <a:r>
              <a:rPr lang="en-US" sz="2100"/>
              <a:t> 2, Andrea Giovanni </a:t>
            </a:r>
            <a:r>
              <a:rPr lang="en-US" sz="2100" err="1"/>
              <a:t>Cutti</a:t>
            </a:r>
            <a:r>
              <a:rPr lang="en-US" sz="2100"/>
              <a:t> 2, Eugenio Guglielmelli 1 and Loredana </a:t>
            </a:r>
            <a:r>
              <a:rPr lang="en-US" sz="2100" err="1"/>
              <a:t>Zollo</a:t>
            </a:r>
            <a:r>
              <a:rPr lang="en-US" sz="2100"/>
              <a:t> 1 Unit of Biomedical Robotics and Bio microsystems, </a:t>
            </a:r>
            <a:r>
              <a:rPr lang="en-US" sz="2100" err="1"/>
              <a:t>Università</a:t>
            </a:r>
            <a:r>
              <a:rPr lang="en-US" sz="2100"/>
              <a:t> Campus Bio-</a:t>
            </a:r>
            <a:r>
              <a:rPr lang="en-US" sz="2100" err="1"/>
              <a:t>Medicodi</a:t>
            </a:r>
            <a:r>
              <a:rPr lang="en-US" sz="2100"/>
              <a:t> Roma, Rome, Italy, 2 Italian Workers’ Compensation Authority (INAIL),</a:t>
            </a:r>
            <a:r>
              <a:rPr lang="en-US" sz="2100" err="1"/>
              <a:t>Vigorsodi</a:t>
            </a:r>
            <a:r>
              <a:rPr lang="en-US" sz="2100"/>
              <a:t> Budrio, Bologna, Italy “Literature review on needs of upper limb prosthesis users", 12 May 2016 </a:t>
            </a:r>
            <a:r>
              <a:rPr lang="en-US" sz="2100" err="1"/>
              <a:t>doi</a:t>
            </a:r>
            <a:r>
              <a:rPr lang="en-US" sz="2100"/>
              <a:t> : 10.3389/fnins.2016.00209 </a:t>
            </a:r>
          </a:p>
          <a:p>
            <a:pPr marL="457200" indent="-457200">
              <a:buFont typeface="+mj-lt"/>
              <a:buAutoNum type="arabicPeriod"/>
            </a:pPr>
            <a:r>
              <a:rPr lang="en-US" sz="2200"/>
              <a:t>Artem </a:t>
            </a:r>
            <a:r>
              <a:rPr lang="en-US" sz="2200" err="1"/>
              <a:t>Dementyev</a:t>
            </a:r>
            <a:r>
              <a:rPr lang="en-US" sz="2200"/>
              <a:t> and Joseph A Paradiso. </a:t>
            </a:r>
            <a:r>
              <a:rPr lang="en-US" sz="2200" err="1"/>
              <a:t>WristFlex</a:t>
            </a:r>
            <a:r>
              <a:rPr lang="en-US" sz="2200"/>
              <a:t>: Low-power gesture input with wrist-worn pressure sensors. In Proc. UIST’14. pp. 161–166</a:t>
            </a:r>
          </a:p>
        </p:txBody>
      </p:sp>
      <p:sp>
        <p:nvSpPr>
          <p:cNvPr id="5" name="Slide Number Placeholder 4"/>
          <p:cNvSpPr>
            <a:spLocks noGrp="1"/>
          </p:cNvSpPr>
          <p:nvPr>
            <p:ph type="sldNum" sz="quarter" idx="12"/>
          </p:nvPr>
        </p:nvSpPr>
        <p:spPr/>
        <p:txBody>
          <a:bodyPr/>
          <a:lstStyle/>
          <a:p>
            <a:fld id="{B01D9778-10B4-40FB-B4E4-44FA89A86639}" type="slidenum">
              <a:rPr lang="en-US" smtClean="0"/>
              <a:pPr/>
              <a:t>19</a:t>
            </a:fld>
            <a:endParaRPr lang="en-US"/>
          </a:p>
        </p:txBody>
      </p:sp>
    </p:spTree>
    <p:extLst>
      <p:ext uri="{BB962C8B-B14F-4D97-AF65-F5344CB8AC3E}">
        <p14:creationId xmlns:p14="http://schemas.microsoft.com/office/powerpoint/2010/main" val="66202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366"/>
            <a:ext cx="8229600" cy="1143000"/>
          </a:xfrm>
        </p:spPr>
        <p:txBody>
          <a:bodyPr>
            <a:normAutofit/>
          </a:bodyPr>
          <a:lstStyle/>
          <a:p>
            <a:r>
              <a:rPr lang="en-US" sz="6000" b="1">
                <a:solidFill>
                  <a:srgbClr val="316179"/>
                </a:solidFill>
                <a:effectLst>
                  <a:outerShdw blurRad="38100" dist="38100" dir="2700000" algn="tl">
                    <a:srgbClr val="000000">
                      <a:alpha val="43137"/>
                    </a:srgbClr>
                  </a:outerShdw>
                </a:effectLst>
              </a:rPr>
              <a:t>Outline</a:t>
            </a:r>
            <a:endParaRPr lang="he-IL" sz="6000" b="1">
              <a:solidFill>
                <a:srgbClr val="316179"/>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298366"/>
            <a:ext cx="8229600" cy="4525963"/>
          </a:xfrm>
        </p:spPr>
        <p:txBody>
          <a:bodyPr vert="horz" lIns="91440" tIns="45720" rIns="91440" bIns="45720" rtlCol="1">
            <a:normAutofit/>
          </a:bodyPr>
          <a:lstStyle/>
          <a:p>
            <a:r>
              <a:rPr lang="en-US">
                <a:solidFill>
                  <a:schemeClr val="tx1">
                    <a:lumMod val="95000"/>
                    <a:lumOff val="5000"/>
                  </a:schemeClr>
                </a:solidFill>
              </a:rPr>
              <a:t>Background </a:t>
            </a:r>
          </a:p>
          <a:p>
            <a:r>
              <a:rPr lang="en-US">
                <a:solidFill>
                  <a:schemeClr val="tx1">
                    <a:lumMod val="95000"/>
                    <a:lumOff val="5000"/>
                  </a:schemeClr>
                </a:solidFill>
              </a:rPr>
              <a:t>Project goal</a:t>
            </a:r>
          </a:p>
          <a:p>
            <a:r>
              <a:rPr lang="en-US">
                <a:solidFill>
                  <a:schemeClr val="tx1">
                    <a:lumMod val="95000"/>
                    <a:lumOff val="5000"/>
                  </a:schemeClr>
                </a:solidFill>
              </a:rPr>
              <a:t>Literature survey </a:t>
            </a:r>
          </a:p>
          <a:p>
            <a:pPr lvl="1"/>
            <a:r>
              <a:rPr lang="en-US">
                <a:solidFill>
                  <a:schemeClr val="tx1">
                    <a:lumMod val="95000"/>
                    <a:lumOff val="5000"/>
                  </a:schemeClr>
                </a:solidFill>
                <a:cs typeface="Calibri"/>
              </a:rPr>
              <a:t>Prosthetic hand types available</a:t>
            </a:r>
          </a:p>
          <a:p>
            <a:r>
              <a:rPr lang="en-US">
                <a:solidFill>
                  <a:schemeClr val="tx1">
                    <a:lumMod val="95000"/>
                    <a:lumOff val="5000"/>
                  </a:schemeClr>
                </a:solidFill>
              </a:rPr>
              <a:t>Chosen Solution &amp; Intermediate Result</a:t>
            </a:r>
          </a:p>
          <a:p>
            <a:r>
              <a:rPr lang="en-US">
                <a:solidFill>
                  <a:schemeClr val="tx1">
                    <a:lumMod val="95000"/>
                    <a:lumOff val="5000"/>
                  </a:schemeClr>
                </a:solidFill>
              </a:rPr>
              <a:t>Conclusion &amp; Future Work</a:t>
            </a:r>
          </a:p>
          <a:p>
            <a:endParaRPr lang="en-US">
              <a:solidFill>
                <a:schemeClr val="tx1">
                  <a:lumMod val="95000"/>
                  <a:lumOff val="5000"/>
                </a:schemeClr>
              </a:solidFill>
            </a:endParaRPr>
          </a:p>
          <a:p>
            <a:endParaRPr lang="en-US">
              <a:solidFill>
                <a:schemeClr val="tx1">
                  <a:lumMod val="95000"/>
                  <a:lumOff val="5000"/>
                </a:schemeClr>
              </a:solidFill>
            </a:endParaRPr>
          </a:p>
          <a:p>
            <a:endParaRPr lang="en-US">
              <a:solidFill>
                <a:schemeClr val="tx1">
                  <a:lumMod val="95000"/>
                  <a:lumOff val="5000"/>
                </a:schemeClr>
              </a:solidFill>
            </a:endParaRPr>
          </a:p>
          <a:p>
            <a:pPr lvl="1"/>
            <a:endParaRPr lang="en-US">
              <a:solidFill>
                <a:schemeClr val="tx1">
                  <a:lumMod val="95000"/>
                  <a:lumOff val="5000"/>
                </a:schemeClr>
              </a:solidFill>
              <a:cs typeface="Calibri"/>
            </a:endParaRPr>
          </a:p>
          <a:p>
            <a:pPr lvl="1"/>
            <a:endParaRPr lang="he-IL">
              <a:solidFill>
                <a:schemeClr val="tx1">
                  <a:lumMod val="95000"/>
                  <a:lumOff val="5000"/>
                </a:schemeClr>
              </a:solidFill>
              <a:cs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a:p>
        </p:txBody>
      </p:sp>
    </p:spTree>
    <p:extLst>
      <p:ext uri="{BB962C8B-B14F-4D97-AF65-F5344CB8AC3E}">
        <p14:creationId xmlns:p14="http://schemas.microsoft.com/office/powerpoint/2010/main" val="406421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Background</a:t>
            </a:r>
            <a:endParaRPr lang="he-IL" sz="6000" b="1">
              <a:solidFill>
                <a:srgbClr val="316179"/>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98120" y="1417638"/>
            <a:ext cx="8488680" cy="5182977"/>
          </a:xfrm>
        </p:spPr>
        <p:txBody>
          <a:bodyPr vert="horz" lIns="91440" tIns="45720" rIns="91440" bIns="45720" rtlCol="1">
            <a:normAutofit lnSpcReduction="10000"/>
          </a:bodyPr>
          <a:lstStyle/>
          <a:p>
            <a:r>
              <a:rPr lang="en-US" dirty="0">
                <a:solidFill>
                  <a:schemeClr val="tx1">
                    <a:lumMod val="95000"/>
                    <a:lumOff val="5000"/>
                  </a:schemeClr>
                </a:solidFill>
              </a:rPr>
              <a:t>Aspects impaired by hand loss:</a:t>
            </a:r>
          </a:p>
          <a:p>
            <a:pPr lvl="1"/>
            <a:r>
              <a:rPr lang="en" dirty="0">
                <a:solidFill>
                  <a:schemeClr val="tx1">
                    <a:lumMod val="95000"/>
                    <a:lumOff val="5000"/>
                  </a:schemeClr>
                </a:solidFill>
              </a:rPr>
              <a:t>Ability to perform daily life activities </a:t>
            </a:r>
            <a:endParaRPr lang="en-US" dirty="0">
              <a:solidFill>
                <a:schemeClr val="tx1">
                  <a:lumMod val="95000"/>
                  <a:lumOff val="5000"/>
                </a:schemeClr>
              </a:solidFill>
            </a:endParaRPr>
          </a:p>
          <a:p>
            <a:pPr lvl="1"/>
            <a:r>
              <a:rPr lang="en-US" dirty="0">
                <a:solidFill>
                  <a:schemeClr val="tx1">
                    <a:lumMod val="95000"/>
                    <a:lumOff val="5000"/>
                  </a:schemeClr>
                </a:solidFill>
              </a:rPr>
              <a:t>W</a:t>
            </a:r>
            <a:r>
              <a:rPr lang="en" dirty="0">
                <a:solidFill>
                  <a:schemeClr val="tx1">
                    <a:lumMod val="95000"/>
                    <a:lumOff val="5000"/>
                  </a:schemeClr>
                </a:solidFill>
              </a:rPr>
              <a:t>ork</a:t>
            </a:r>
          </a:p>
          <a:p>
            <a:pPr lvl="1"/>
            <a:r>
              <a:rPr lang="en" dirty="0">
                <a:solidFill>
                  <a:schemeClr val="tx1">
                    <a:lumMod val="95000"/>
                    <a:lumOff val="5000"/>
                  </a:schemeClr>
                </a:solidFill>
              </a:rPr>
              <a:t>Social activities </a:t>
            </a:r>
          </a:p>
          <a:p>
            <a:r>
              <a:rPr lang="en-US" dirty="0">
                <a:solidFill>
                  <a:schemeClr val="tx1">
                    <a:lumMod val="95000"/>
                    <a:lumOff val="5000"/>
                  </a:schemeClr>
                </a:solidFill>
              </a:rPr>
              <a:t>Drawbacks of current commercial solutions </a:t>
            </a:r>
          </a:p>
          <a:p>
            <a:pPr lvl="1"/>
            <a:r>
              <a:rPr lang="en-US" dirty="0">
                <a:solidFill>
                  <a:schemeClr val="tx1">
                    <a:lumMod val="95000"/>
                    <a:lumOff val="5000"/>
                  </a:schemeClr>
                </a:solidFill>
              </a:rPr>
              <a:t>Expensive</a:t>
            </a:r>
          </a:p>
          <a:p>
            <a:pPr lvl="1"/>
            <a:r>
              <a:rPr lang="en-US" dirty="0">
                <a:solidFill>
                  <a:schemeClr val="tx1">
                    <a:lumMod val="95000"/>
                    <a:lumOff val="5000"/>
                  </a:schemeClr>
                </a:solidFill>
              </a:rPr>
              <a:t>Not intuitive &amp; long training </a:t>
            </a:r>
          </a:p>
          <a:p>
            <a:pPr lvl="1"/>
            <a:r>
              <a:rPr lang="en-US" dirty="0"/>
              <a:t>required the residual limb muscle activation</a:t>
            </a:r>
            <a:endParaRPr lang="en-US" dirty="0">
              <a:solidFill>
                <a:schemeClr val="tx1">
                  <a:lumMod val="95000"/>
                  <a:lumOff val="5000"/>
                </a:schemeClr>
              </a:solidFill>
            </a:endParaRPr>
          </a:p>
          <a:p>
            <a:pPr marL="0" indent="0">
              <a:buNone/>
            </a:pPr>
            <a:r>
              <a:rPr lang="en-US" dirty="0">
                <a:solidFill>
                  <a:schemeClr val="tx1">
                    <a:lumMod val="95000"/>
                    <a:lumOff val="5000"/>
                  </a:schemeClr>
                </a:solidFill>
                <a:sym typeface="Wingdings" panose="05000000000000000000" pitchFamily="2" charset="2"/>
              </a:rPr>
              <a:t></a:t>
            </a:r>
            <a:r>
              <a:rPr lang="en-US" dirty="0">
                <a:solidFill>
                  <a:schemeClr val="tx1">
                    <a:lumMod val="95000"/>
                    <a:lumOff val="5000"/>
                  </a:schemeClr>
                </a:solidFill>
              </a:rPr>
              <a:t>Thus a need for a practical, reliable &amp; intuitive hand prosthesis arises.</a:t>
            </a:r>
          </a:p>
          <a:p>
            <a:endParaRPr lang="en-US" dirty="0">
              <a:solidFill>
                <a:schemeClr val="tx1">
                  <a:lumMod val="95000"/>
                  <a:lumOff val="5000"/>
                </a:schemeClr>
              </a:solidFill>
            </a:endParaRPr>
          </a:p>
          <a:p>
            <a:endParaRPr lang="he-IL" dirty="0">
              <a:solidFill>
                <a:schemeClr val="tx1">
                  <a:lumMod val="95000"/>
                  <a:lumOff val="5000"/>
                </a:schemeClr>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74662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Project Goal</a:t>
            </a:r>
            <a:endParaRPr lang="he-IL" sz="6000" b="1">
              <a:solidFill>
                <a:srgbClr val="316179"/>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1600200"/>
            <a:ext cx="5654040" cy="4556759"/>
          </a:xfrm>
        </p:spPr>
        <p:txBody>
          <a:bodyPr vert="horz" lIns="91440" tIns="45720" rIns="91440" bIns="45720" rtlCol="1">
            <a:normAutofit/>
          </a:bodyPr>
          <a:lstStyle/>
          <a:p>
            <a:r>
              <a:rPr lang="en-US" dirty="0">
                <a:solidFill>
                  <a:schemeClr val="tx1">
                    <a:lumMod val="95000"/>
                    <a:lumOff val="5000"/>
                  </a:schemeClr>
                </a:solidFill>
              </a:rPr>
              <a:t>Control of 3D printed electro-mechanical prosthetic hand through signals acquired from the leg.</a:t>
            </a:r>
          </a:p>
          <a:p>
            <a:pPr lvl="1"/>
            <a:r>
              <a:rPr lang="en-US" dirty="0">
                <a:solidFill>
                  <a:schemeClr val="tx1">
                    <a:lumMod val="95000"/>
                    <a:lumOff val="5000"/>
                  </a:schemeClr>
                </a:solidFill>
                <a:cs typeface="Calibri"/>
              </a:rPr>
              <a:t>Setting up a sensor system</a:t>
            </a:r>
          </a:p>
          <a:p>
            <a:pPr lvl="1"/>
            <a:r>
              <a:rPr lang="en-US" dirty="0">
                <a:solidFill>
                  <a:schemeClr val="tx1">
                    <a:lumMod val="95000"/>
                    <a:lumOff val="5000"/>
                  </a:schemeClr>
                </a:solidFill>
                <a:cs typeface="Calibri"/>
              </a:rPr>
              <a:t>Collecting data</a:t>
            </a:r>
          </a:p>
          <a:p>
            <a:pPr lvl="1"/>
            <a:r>
              <a:rPr lang="en-US" dirty="0">
                <a:solidFill>
                  <a:schemeClr val="tx1">
                    <a:lumMod val="95000"/>
                    <a:lumOff val="5000"/>
                  </a:schemeClr>
                </a:solidFill>
                <a:cs typeface="Calibri"/>
              </a:rPr>
              <a:t>Classification of at least three gestures</a:t>
            </a:r>
          </a:p>
          <a:p>
            <a:endParaRPr lang="he-IL" dirty="0">
              <a:solidFill>
                <a:schemeClr val="tx1">
                  <a:lumMod val="95000"/>
                  <a:lumOff val="5000"/>
                </a:schemeClr>
              </a:solidFill>
            </a:endParaRPr>
          </a:p>
          <a:p>
            <a:endParaRPr lang="he-IL" dirty="0">
              <a:solidFill>
                <a:schemeClr val="tx1">
                  <a:lumMod val="95000"/>
                  <a:lumOff val="5000"/>
                </a:schemeClr>
              </a:solidFill>
            </a:endParaRPr>
          </a:p>
          <a:p>
            <a:endParaRPr lang="he-IL" dirty="0">
              <a:solidFill>
                <a:schemeClr val="tx1">
                  <a:lumMod val="95000"/>
                  <a:lumOff val="5000"/>
                </a:schemeClr>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pic>
        <p:nvPicPr>
          <p:cNvPr id="7" name="Picture 6" descr="A close up of a device&#10;&#10;Description automatically generated">
            <a:extLst>
              <a:ext uri="{FF2B5EF4-FFF2-40B4-BE49-F238E27FC236}">
                <a16:creationId xmlns:a16="http://schemas.microsoft.com/office/drawing/2014/main" id="{A343892A-5C73-4C89-938C-5FF604BB3C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85102" y="2975194"/>
            <a:ext cx="2101698" cy="2545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63743165-3549-4D71-A93E-3A42CC921945}"/>
              </a:ext>
            </a:extLst>
          </p:cNvPr>
          <p:cNvSpPr txBox="1"/>
          <p:nvPr/>
        </p:nvSpPr>
        <p:spPr>
          <a:xfrm>
            <a:off x="6972301" y="1845271"/>
            <a:ext cx="1349208" cy="923330"/>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latin typeface="+mj-lt"/>
              </a:rPr>
              <a:t>The prosthetic hand in use</a:t>
            </a:r>
          </a:p>
        </p:txBody>
      </p:sp>
    </p:spTree>
    <p:extLst>
      <p:ext uri="{BB962C8B-B14F-4D97-AF65-F5344CB8AC3E}">
        <p14:creationId xmlns:p14="http://schemas.microsoft.com/office/powerpoint/2010/main" val="33487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26E85E-D63F-4A0A-BB4A-5FEC03BAACE9}"/>
              </a:ext>
            </a:extLst>
          </p:cNvPr>
          <p:cNvSpPr>
            <a:spLocks noGrp="1"/>
          </p:cNvSpPr>
          <p:nvPr>
            <p:ph idx="1"/>
          </p:nvPr>
        </p:nvSpPr>
        <p:spPr>
          <a:xfrm>
            <a:off x="457200" y="1282031"/>
            <a:ext cx="8229600" cy="4525963"/>
          </a:xfrm>
        </p:spPr>
        <p:txBody>
          <a:bodyPr vert="horz" lIns="91440" tIns="45720" rIns="91440" bIns="45720" rtlCol="1" anchor="t">
            <a:normAutofit/>
          </a:bodyPr>
          <a:lstStyle/>
          <a:p>
            <a:pPr marL="0" indent="0">
              <a:buNone/>
            </a:pPr>
            <a:r>
              <a:rPr lang="en" dirty="0">
                <a:ea typeface="+mn-lt"/>
                <a:cs typeface="+mn-lt"/>
              </a:rPr>
              <a:t>Major needs of hand prosthesis users:</a:t>
            </a:r>
          </a:p>
          <a:p>
            <a:r>
              <a:rPr lang="en" dirty="0">
                <a:ea typeface="+mn-lt"/>
                <a:cs typeface="+mn-lt"/>
              </a:rPr>
              <a:t>Reliability of detection –Stable grip</a:t>
            </a:r>
          </a:p>
          <a:p>
            <a:r>
              <a:rPr lang="en" dirty="0">
                <a:ea typeface="+mn-lt"/>
                <a:cs typeface="+mn-lt"/>
              </a:rPr>
              <a:t>Intuitive control: </a:t>
            </a:r>
            <a:endParaRPr lang="he-IL" dirty="0">
              <a:ea typeface="+mn-lt"/>
              <a:cs typeface="+mn-lt"/>
            </a:endParaRPr>
          </a:p>
          <a:p>
            <a:pPr lvl="1"/>
            <a:r>
              <a:rPr lang="en" dirty="0">
                <a:ea typeface="+mn-lt"/>
                <a:cs typeface="+mn-lt"/>
              </a:rPr>
              <a:t>Short training period</a:t>
            </a:r>
          </a:p>
          <a:p>
            <a:pPr lvl="1"/>
            <a:r>
              <a:rPr lang="en" dirty="0">
                <a:ea typeface="+mn-lt"/>
                <a:cs typeface="+mn-lt"/>
              </a:rPr>
              <a:t>Controlling grip force</a:t>
            </a:r>
          </a:p>
          <a:p>
            <a:pPr lvl="1"/>
            <a:r>
              <a:rPr lang="en" dirty="0">
                <a:ea typeface="+mn-lt"/>
                <a:cs typeface="+mn-lt"/>
              </a:rPr>
              <a:t>Feedback  </a:t>
            </a:r>
          </a:p>
          <a:p>
            <a:pPr marL="457200" indent="-457200"/>
            <a:r>
              <a:rPr lang="en" dirty="0">
                <a:ea typeface="+mn-lt"/>
                <a:cs typeface="+mn-lt"/>
              </a:rPr>
              <a:t>Light weight </a:t>
            </a:r>
          </a:p>
          <a:p>
            <a:pPr marL="0" indent="0">
              <a:buNone/>
            </a:pPr>
            <a:endParaRPr lang="en" dirty="0">
              <a:ea typeface="+mn-lt"/>
              <a:cs typeface="+mn-lt"/>
            </a:endParaRPr>
          </a:p>
          <a:p>
            <a:pPr marL="0" indent="0" algn="r">
              <a:buNone/>
            </a:pPr>
            <a:endParaRPr lang="he-IL" dirty="0">
              <a:ea typeface="+mn-lt"/>
              <a:cs typeface="+mn-lt"/>
            </a:endParaRPr>
          </a:p>
          <a:p>
            <a:pPr marL="0" indent="0">
              <a:buNone/>
            </a:pPr>
            <a:endParaRPr lang="en" dirty="0">
              <a:ea typeface="+mn-lt"/>
              <a:cs typeface="+mn-lt"/>
            </a:endParaRPr>
          </a:p>
        </p:txBody>
      </p:sp>
      <p:sp>
        <p:nvSpPr>
          <p:cNvPr id="4" name="Slide Number Placeholder 3">
            <a:extLst>
              <a:ext uri="{FF2B5EF4-FFF2-40B4-BE49-F238E27FC236}">
                <a16:creationId xmlns:a16="http://schemas.microsoft.com/office/drawing/2014/main" id="{C7329419-3A66-4379-B403-4679758630BB}"/>
              </a:ext>
            </a:extLst>
          </p:cNvPr>
          <p:cNvSpPr>
            <a:spLocks noGrp="1"/>
          </p:cNvSpPr>
          <p:nvPr>
            <p:ph type="sldNum" sz="quarter" idx="12"/>
          </p:nvPr>
        </p:nvSpPr>
        <p:spPr/>
        <p:txBody>
          <a:bodyPr/>
          <a:lstStyle/>
          <a:p>
            <a:fld id="{B01D9778-10B4-40FB-B4E4-44FA89A86639}" type="slidenum">
              <a:rPr lang="en-US" smtClean="0"/>
              <a:pPr/>
              <a:t>5</a:t>
            </a:fld>
            <a:endParaRPr lang="en-US"/>
          </a:p>
        </p:txBody>
      </p:sp>
      <p:sp>
        <p:nvSpPr>
          <p:cNvPr id="6" name="Title 1">
            <a:extLst>
              <a:ext uri="{FF2B5EF4-FFF2-40B4-BE49-F238E27FC236}">
                <a16:creationId xmlns:a16="http://schemas.microsoft.com/office/drawing/2014/main" id="{6BC84A07-02BE-4C35-AE58-CE480721BFFA}"/>
              </a:ext>
            </a:extLst>
          </p:cNvPr>
          <p:cNvSpPr txBox="1">
            <a:spLocks/>
          </p:cNvSpPr>
          <p:nvPr/>
        </p:nvSpPr>
        <p:spPr>
          <a:xfrm>
            <a:off x="457200" y="160337"/>
            <a:ext cx="8229600" cy="1143000"/>
          </a:xfrm>
          <a:prstGeom prst="rect">
            <a:avLst/>
          </a:prstGeom>
        </p:spPr>
        <p:txBody>
          <a:bodyPr vert="horz" lIns="91440" tIns="45720" rIns="91440" bIns="45720" rtlCol="1" anchor="ctr">
            <a:normAutofit/>
          </a:bodyPr>
          <a:lstStyle>
            <a:lvl1pPr algn="ctr">
              <a:spcBef>
                <a:spcPct val="0"/>
              </a:spcBef>
              <a:buNone/>
              <a:defRPr sz="6000" b="1">
                <a:solidFill>
                  <a:srgbClr val="316179"/>
                </a:solidFill>
                <a:effectLst>
                  <a:outerShdw blurRad="38100" dist="38100" dir="2700000" algn="tl">
                    <a:srgbClr val="000000">
                      <a:alpha val="43137"/>
                    </a:srgbClr>
                  </a:outerShdw>
                </a:effectLst>
                <a:latin typeface="+mj-lt"/>
                <a:ea typeface="+mj-ea"/>
                <a:cs typeface="+mj-cs"/>
              </a:defRPr>
            </a:lvl1pPr>
          </a:lstStyle>
          <a:p>
            <a:r>
              <a:rPr lang="en-US"/>
              <a:t>Literature Survey</a:t>
            </a:r>
          </a:p>
        </p:txBody>
      </p:sp>
    </p:spTree>
    <p:extLst>
      <p:ext uri="{BB962C8B-B14F-4D97-AF65-F5344CB8AC3E}">
        <p14:creationId xmlns:p14="http://schemas.microsoft.com/office/powerpoint/2010/main" val="188311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
            <a:ext cx="8229600" cy="1143000"/>
          </a:xfrm>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Prosthetic hand types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grpSp>
        <p:nvGrpSpPr>
          <p:cNvPr id="24" name="קבוצה 23">
            <a:extLst>
              <a:ext uri="{FF2B5EF4-FFF2-40B4-BE49-F238E27FC236}">
                <a16:creationId xmlns:a16="http://schemas.microsoft.com/office/drawing/2014/main" id="{44B5D655-26A9-43FF-8F72-BB461CF7E4BC}"/>
              </a:ext>
            </a:extLst>
          </p:cNvPr>
          <p:cNvGrpSpPr/>
          <p:nvPr/>
        </p:nvGrpSpPr>
        <p:grpSpPr>
          <a:xfrm>
            <a:off x="306318" y="1236368"/>
            <a:ext cx="8531364" cy="5119982"/>
            <a:chOff x="306318" y="1236368"/>
            <a:chExt cx="8531364" cy="5119982"/>
          </a:xfrm>
        </p:grpSpPr>
        <p:grpSp>
          <p:nvGrpSpPr>
            <p:cNvPr id="10" name="קבוצה 9">
              <a:extLst>
                <a:ext uri="{FF2B5EF4-FFF2-40B4-BE49-F238E27FC236}">
                  <a16:creationId xmlns:a16="http://schemas.microsoft.com/office/drawing/2014/main" id="{539484BB-C4D5-48E4-A8EF-718F6A23A325}"/>
                </a:ext>
              </a:extLst>
            </p:cNvPr>
            <p:cNvGrpSpPr/>
            <p:nvPr/>
          </p:nvGrpSpPr>
          <p:grpSpPr>
            <a:xfrm>
              <a:off x="306318" y="1236368"/>
              <a:ext cx="5256282" cy="5119982"/>
              <a:chOff x="980087" y="1245360"/>
              <a:chExt cx="5256282" cy="5119982"/>
            </a:xfrm>
          </p:grpSpPr>
          <p:sp>
            <p:nvSpPr>
              <p:cNvPr id="8" name="Oval 7">
                <a:extLst>
                  <a:ext uri="{FF2B5EF4-FFF2-40B4-BE49-F238E27FC236}">
                    <a16:creationId xmlns:a16="http://schemas.microsoft.com/office/drawing/2014/main" id="{B49205BD-D329-40B3-A7CA-BC96A6F5CE02}"/>
                  </a:ext>
                </a:extLst>
              </p:cNvPr>
              <p:cNvSpPr/>
              <p:nvPr/>
            </p:nvSpPr>
            <p:spPr>
              <a:xfrm>
                <a:off x="980087" y="3176744"/>
                <a:ext cx="1751921" cy="14462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Body</a:t>
                </a:r>
                <a:br>
                  <a:rPr lang="en-US"/>
                </a:br>
                <a:r>
                  <a:rPr lang="en-US"/>
                  <a:t>Powered</a:t>
                </a:r>
              </a:p>
            </p:txBody>
          </p:sp>
          <p:sp>
            <p:nvSpPr>
              <p:cNvPr id="16" name="Oval 15">
                <a:extLst>
                  <a:ext uri="{FF2B5EF4-FFF2-40B4-BE49-F238E27FC236}">
                    <a16:creationId xmlns:a16="http://schemas.microsoft.com/office/drawing/2014/main" id="{77FC4C14-5612-454A-939E-1DD5BC07D549}"/>
                  </a:ext>
                </a:extLst>
              </p:cNvPr>
              <p:cNvSpPr/>
              <p:nvPr/>
            </p:nvSpPr>
            <p:spPr>
              <a:xfrm>
                <a:off x="3323907" y="3176744"/>
                <a:ext cx="1751921" cy="14462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ea typeface="+mj-lt"/>
                    <a:cs typeface="+mj-lt"/>
                  </a:rPr>
                  <a:t>Electro</a:t>
                </a:r>
              </a:p>
              <a:p>
                <a:pPr algn="ctr"/>
                <a:r>
                  <a:rPr lang="en-US">
                    <a:ea typeface="+mj-lt"/>
                    <a:cs typeface="+mj-lt"/>
                  </a:rPr>
                  <a:t>mechanic</a:t>
                </a:r>
                <a:endParaRPr lang="en-US"/>
              </a:p>
            </p:txBody>
          </p:sp>
          <p:sp>
            <p:nvSpPr>
              <p:cNvPr id="17" name="Oval 16">
                <a:extLst>
                  <a:ext uri="{FF2B5EF4-FFF2-40B4-BE49-F238E27FC236}">
                    <a16:creationId xmlns:a16="http://schemas.microsoft.com/office/drawing/2014/main" id="{2DFFA166-3AE2-4685-B988-A2985350EDEA}"/>
                  </a:ext>
                </a:extLst>
              </p:cNvPr>
              <p:cNvSpPr/>
              <p:nvPr/>
            </p:nvSpPr>
            <p:spPr>
              <a:xfrm>
                <a:off x="2153382" y="1245360"/>
                <a:ext cx="1751921" cy="1446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Active</a:t>
                </a:r>
              </a:p>
            </p:txBody>
          </p:sp>
          <p:cxnSp>
            <p:nvCxnSpPr>
              <p:cNvPr id="21" name="Straight Arrow Connector 20">
                <a:extLst>
                  <a:ext uri="{FF2B5EF4-FFF2-40B4-BE49-F238E27FC236}">
                    <a16:creationId xmlns:a16="http://schemas.microsoft.com/office/drawing/2014/main" id="{38E346DC-7A2E-48A2-A150-446D1B7D172B}"/>
                  </a:ext>
                </a:extLst>
              </p:cNvPr>
              <p:cNvCxnSpPr>
                <a:cxnSpLocks/>
                <a:stCxn id="17" idx="3"/>
                <a:endCxn id="8" idx="0"/>
              </p:cNvCxnSpPr>
              <p:nvPr/>
            </p:nvCxnSpPr>
            <p:spPr>
              <a:xfrm flipH="1">
                <a:off x="1856048" y="2479795"/>
                <a:ext cx="553897" cy="696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3113D6C-8ECC-4D54-AA4A-FF43714CE3DD}"/>
                  </a:ext>
                </a:extLst>
              </p:cNvPr>
              <p:cNvCxnSpPr>
                <a:stCxn id="17" idx="5"/>
                <a:endCxn id="16" idx="0"/>
              </p:cNvCxnSpPr>
              <p:nvPr/>
            </p:nvCxnSpPr>
            <p:spPr>
              <a:xfrm>
                <a:off x="3648740" y="2479795"/>
                <a:ext cx="551128" cy="696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E77EA05-138A-41E3-892F-099CCE5E588F}"/>
                  </a:ext>
                </a:extLst>
              </p:cNvPr>
              <p:cNvSpPr/>
              <p:nvPr/>
            </p:nvSpPr>
            <p:spPr>
              <a:xfrm>
                <a:off x="2277066" y="4919112"/>
                <a:ext cx="1751921" cy="1446230"/>
              </a:xfrm>
              <a:prstGeom prst="ellipse">
                <a:avLst/>
              </a:prstGeom>
              <a:solidFill>
                <a:srgbClr val="0070C0"/>
              </a:solidFill>
              <a:ln>
                <a:solidFill>
                  <a:srgbClr val="00206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ea typeface="+mj-lt"/>
                    <a:cs typeface="+mj-lt"/>
                  </a:rPr>
                  <a:t>Invasive</a:t>
                </a:r>
              </a:p>
            </p:txBody>
          </p:sp>
          <p:sp>
            <p:nvSpPr>
              <p:cNvPr id="29" name="Oval 28">
                <a:extLst>
                  <a:ext uri="{FF2B5EF4-FFF2-40B4-BE49-F238E27FC236}">
                    <a16:creationId xmlns:a16="http://schemas.microsoft.com/office/drawing/2014/main" id="{AEBEA17A-52B4-4C01-8A8A-A382253D3B41}"/>
                  </a:ext>
                </a:extLst>
              </p:cNvPr>
              <p:cNvSpPr/>
              <p:nvPr/>
            </p:nvSpPr>
            <p:spPr>
              <a:xfrm>
                <a:off x="4362737" y="4919112"/>
                <a:ext cx="1873632" cy="1446230"/>
              </a:xfrm>
              <a:prstGeom prst="ellipse">
                <a:avLst/>
              </a:prstGeom>
              <a:solidFill>
                <a:srgbClr val="0070C0"/>
              </a:solidFill>
              <a:ln>
                <a:solidFill>
                  <a:srgbClr val="00206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ea typeface="+mj-lt"/>
                    <a:cs typeface="+mj-lt"/>
                  </a:rPr>
                  <a:t>Noninvasive</a:t>
                </a:r>
                <a:endParaRPr lang="en-US" dirty="0"/>
              </a:p>
            </p:txBody>
          </p:sp>
          <p:cxnSp>
            <p:nvCxnSpPr>
              <p:cNvPr id="31" name="Straight Arrow Connector 30">
                <a:extLst>
                  <a:ext uri="{FF2B5EF4-FFF2-40B4-BE49-F238E27FC236}">
                    <a16:creationId xmlns:a16="http://schemas.microsoft.com/office/drawing/2014/main" id="{6A4563C8-8D74-4382-84BC-717FD2EFBF0D}"/>
                  </a:ext>
                </a:extLst>
              </p:cNvPr>
              <p:cNvCxnSpPr>
                <a:cxnSpLocks/>
                <a:stCxn id="16" idx="3"/>
                <a:endCxn id="28" idx="0"/>
              </p:cNvCxnSpPr>
              <p:nvPr/>
            </p:nvCxnSpPr>
            <p:spPr>
              <a:xfrm flipH="1">
                <a:off x="3153027" y="4411179"/>
                <a:ext cx="427443" cy="50793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481C5E52-9003-4C59-9A0B-926B4BBBB893}"/>
                  </a:ext>
                </a:extLst>
              </p:cNvPr>
              <p:cNvCxnSpPr>
                <a:cxnSpLocks/>
                <a:stCxn id="16" idx="5"/>
                <a:endCxn id="29" idx="0"/>
              </p:cNvCxnSpPr>
              <p:nvPr/>
            </p:nvCxnSpPr>
            <p:spPr>
              <a:xfrm>
                <a:off x="4819265" y="4411179"/>
                <a:ext cx="480288" cy="50793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23" name="קבוצה 22">
              <a:extLst>
                <a:ext uri="{FF2B5EF4-FFF2-40B4-BE49-F238E27FC236}">
                  <a16:creationId xmlns:a16="http://schemas.microsoft.com/office/drawing/2014/main" id="{85276577-A269-42D1-996E-7F925627FC86}"/>
                </a:ext>
              </a:extLst>
            </p:cNvPr>
            <p:cNvGrpSpPr/>
            <p:nvPr/>
          </p:nvGrpSpPr>
          <p:grpSpPr>
            <a:xfrm>
              <a:off x="5164516" y="1236368"/>
              <a:ext cx="3673166" cy="3271717"/>
              <a:chOff x="5164516" y="1236368"/>
              <a:chExt cx="3673166" cy="3271717"/>
            </a:xfrm>
          </p:grpSpPr>
          <p:sp>
            <p:nvSpPr>
              <p:cNvPr id="18" name="Oval 17">
                <a:extLst>
                  <a:ext uri="{FF2B5EF4-FFF2-40B4-BE49-F238E27FC236}">
                    <a16:creationId xmlns:a16="http://schemas.microsoft.com/office/drawing/2014/main" id="{168CF4CB-F846-43DF-BD54-31994E72CF90}"/>
                  </a:ext>
                </a:extLst>
              </p:cNvPr>
              <p:cNvSpPr/>
              <p:nvPr/>
            </p:nvSpPr>
            <p:spPr>
              <a:xfrm>
                <a:off x="6048487" y="1236368"/>
                <a:ext cx="1751921" cy="1446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Passive</a:t>
                </a:r>
              </a:p>
            </p:txBody>
          </p:sp>
          <p:sp>
            <p:nvSpPr>
              <p:cNvPr id="30" name="Oval 27">
                <a:extLst>
                  <a:ext uri="{FF2B5EF4-FFF2-40B4-BE49-F238E27FC236}">
                    <a16:creationId xmlns:a16="http://schemas.microsoft.com/office/drawing/2014/main" id="{70233858-0449-4335-86CF-50EEE6601098}"/>
                  </a:ext>
                </a:extLst>
              </p:cNvPr>
              <p:cNvSpPr/>
              <p:nvPr/>
            </p:nvSpPr>
            <p:spPr>
              <a:xfrm>
                <a:off x="5164516" y="3061855"/>
                <a:ext cx="1751921" cy="144623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ea typeface="+mj-lt"/>
                    <a:cs typeface="+mj-lt"/>
                  </a:rPr>
                  <a:t>Esthetic </a:t>
                </a:r>
                <a:endParaRPr lang="en-US"/>
              </a:p>
            </p:txBody>
          </p:sp>
          <p:sp>
            <p:nvSpPr>
              <p:cNvPr id="32" name="Oval 28">
                <a:extLst>
                  <a:ext uri="{FF2B5EF4-FFF2-40B4-BE49-F238E27FC236}">
                    <a16:creationId xmlns:a16="http://schemas.microsoft.com/office/drawing/2014/main" id="{85B00016-BB23-461E-A7CE-32F6C3C39D03}"/>
                  </a:ext>
                </a:extLst>
              </p:cNvPr>
              <p:cNvSpPr/>
              <p:nvPr/>
            </p:nvSpPr>
            <p:spPr>
              <a:xfrm>
                <a:off x="7085761" y="3061854"/>
                <a:ext cx="1751921" cy="144623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Functional</a:t>
                </a:r>
              </a:p>
            </p:txBody>
          </p:sp>
          <p:cxnSp>
            <p:nvCxnSpPr>
              <p:cNvPr id="33" name="Straight Arrow Connector 30">
                <a:extLst>
                  <a:ext uri="{FF2B5EF4-FFF2-40B4-BE49-F238E27FC236}">
                    <a16:creationId xmlns:a16="http://schemas.microsoft.com/office/drawing/2014/main" id="{2B543528-CA31-41A1-AEAF-92473A038DE7}"/>
                  </a:ext>
                </a:extLst>
              </p:cNvPr>
              <p:cNvCxnSpPr>
                <a:cxnSpLocks/>
                <a:endCxn id="30" idx="0"/>
              </p:cNvCxnSpPr>
              <p:nvPr/>
            </p:nvCxnSpPr>
            <p:spPr>
              <a:xfrm flipH="1">
                <a:off x="6040477" y="2553922"/>
                <a:ext cx="427443" cy="507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3">
                <a:extLst>
                  <a:ext uri="{FF2B5EF4-FFF2-40B4-BE49-F238E27FC236}">
                    <a16:creationId xmlns:a16="http://schemas.microsoft.com/office/drawing/2014/main" id="{4CAD187E-FA4E-4339-8D7B-7FEE1F883987}"/>
                  </a:ext>
                </a:extLst>
              </p:cNvPr>
              <p:cNvCxnSpPr>
                <a:cxnSpLocks/>
              </p:cNvCxnSpPr>
              <p:nvPr/>
            </p:nvCxnSpPr>
            <p:spPr>
              <a:xfrm>
                <a:off x="7445959" y="2553921"/>
                <a:ext cx="419433" cy="50793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spTree>
    <p:extLst>
      <p:ext uri="{BB962C8B-B14F-4D97-AF65-F5344CB8AC3E}">
        <p14:creationId xmlns:p14="http://schemas.microsoft.com/office/powerpoint/2010/main" val="4218217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
            <a:ext cx="8229600" cy="1143000"/>
          </a:xfrm>
        </p:spPr>
        <p:txBody>
          <a:bodyPr vert="horz" lIns="91440" tIns="45720" rIns="91440" bIns="45720" rtlCol="1" anchor="ctr">
            <a:normAutofit/>
          </a:bodyPr>
          <a:lstStyle/>
          <a:p>
            <a:r>
              <a:rPr lang="en-US" sz="6000" b="1">
                <a:solidFill>
                  <a:srgbClr val="316179"/>
                </a:solidFill>
                <a:effectLst>
                  <a:outerShdw blurRad="38100" dist="38100" dir="2700000" algn="tl">
                    <a:srgbClr val="000000">
                      <a:alpha val="43137"/>
                    </a:srgbClr>
                  </a:outerShdw>
                </a:effectLst>
              </a:rPr>
              <a:t>Prosthetic hand types</a:t>
            </a:r>
          </a:p>
        </p:txBody>
      </p:sp>
      <p:sp>
        <p:nvSpPr>
          <p:cNvPr id="3" name="Content Placeholder 2"/>
          <p:cNvSpPr>
            <a:spLocks noGrp="1"/>
          </p:cNvSpPr>
          <p:nvPr>
            <p:ph idx="1"/>
          </p:nvPr>
        </p:nvSpPr>
        <p:spPr>
          <a:xfrm>
            <a:off x="388188" y="1231900"/>
            <a:ext cx="5866871" cy="4955540"/>
          </a:xfrm>
        </p:spPr>
        <p:txBody>
          <a:bodyPr vert="horz" lIns="91440" tIns="45720" rIns="91440" bIns="45720" rtlCol="1" anchor="t">
            <a:normAutofit lnSpcReduction="10000"/>
          </a:bodyPr>
          <a:lstStyle/>
          <a:p>
            <a:pPr marL="0" indent="0">
              <a:buNone/>
            </a:pPr>
            <a:r>
              <a:rPr lang="en-US" sz="2800" b="1" dirty="0">
                <a:cs typeface="Calibri"/>
              </a:rPr>
              <a:t>Passive prostheses </a:t>
            </a:r>
            <a:r>
              <a:rPr lang="en-US" sz="2800" dirty="0">
                <a:cs typeface="Calibri"/>
              </a:rPr>
              <a:t> -  esthetic or functional</a:t>
            </a:r>
            <a:endParaRPr lang="en-US" sz="2800" b="1" dirty="0">
              <a:cs typeface="Calibri"/>
            </a:endParaRPr>
          </a:p>
          <a:p>
            <a:pPr marL="0" indent="0">
              <a:buNone/>
            </a:pPr>
            <a:r>
              <a:rPr lang="en-US" sz="2800" b="1" dirty="0">
                <a:cs typeface="Calibri"/>
              </a:rPr>
              <a:t>Body powered</a:t>
            </a:r>
            <a:r>
              <a:rPr lang="en-US" sz="2800" dirty="0">
                <a:cs typeface="Calibri"/>
              </a:rPr>
              <a:t> – connecting straps to the torso to control </a:t>
            </a:r>
            <a:endParaRPr lang="en-US" sz="2800" dirty="0">
              <a:solidFill>
                <a:srgbClr val="002060"/>
              </a:solidFill>
              <a:cs typeface="Calibri"/>
            </a:endParaRPr>
          </a:p>
          <a:p>
            <a:pPr marL="0" indent="0">
              <a:buNone/>
            </a:pPr>
            <a:r>
              <a:rPr lang="en-US" sz="2800" dirty="0">
                <a:cs typeface="Calibri"/>
              </a:rPr>
              <a:t>opening and closing of a hand shaped gripper/hook.</a:t>
            </a:r>
            <a:endParaRPr lang="en-US" sz="2800" dirty="0">
              <a:solidFill>
                <a:srgbClr val="000000"/>
              </a:solidFill>
              <a:cs typeface="Calibri"/>
            </a:endParaRPr>
          </a:p>
          <a:p>
            <a:pPr marL="457200" indent="-457200"/>
            <a:r>
              <a:rPr lang="en-US" sz="2800" dirty="0">
                <a:ea typeface="+mn-lt"/>
                <a:cs typeface="+mn-lt"/>
              </a:rPr>
              <a:t>Requires a lot of power to actuate causing fatigue of the body. </a:t>
            </a:r>
          </a:p>
          <a:p>
            <a:pPr marL="457200" indent="-457200"/>
            <a:r>
              <a:rPr lang="en-US" sz="2800" dirty="0">
                <a:ea typeface="+mn-lt"/>
                <a:cs typeface="+mn-lt"/>
              </a:rPr>
              <a:t>The use is uncomfortable.</a:t>
            </a:r>
          </a:p>
          <a:p>
            <a:pPr marL="457200" indent="-457200"/>
            <a:r>
              <a:rPr lang="en-US" sz="2800" dirty="0">
                <a:ea typeface="+mn-lt"/>
                <a:cs typeface="+mn-lt"/>
              </a:rPr>
              <a:t>Restricted functionality  - open and close gripper.</a:t>
            </a:r>
          </a:p>
          <a:p>
            <a:pPr marL="0" indent="0">
              <a:buNone/>
            </a:pPr>
            <a:endParaRPr lang="en-US" sz="2800" dirty="0">
              <a:ea typeface="+mn-lt"/>
              <a:cs typeface="+mn-lt"/>
            </a:endParaRPr>
          </a:p>
          <a:p>
            <a:pPr marL="0" indent="0">
              <a:buNone/>
            </a:pPr>
            <a:endParaRPr lang="en-US" sz="1800" dirty="0">
              <a:ea typeface="+mn-lt"/>
              <a:cs typeface="+mn-lt"/>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7</a:t>
            </a:fld>
            <a:endParaRPr lang="en-US"/>
          </a:p>
        </p:txBody>
      </p:sp>
      <p:pic>
        <p:nvPicPr>
          <p:cNvPr id="8" name="Picture 7" descr="A picture containing appliance&#10;&#10;Description automatically generated">
            <a:extLst>
              <a:ext uri="{FF2B5EF4-FFF2-40B4-BE49-F238E27FC236}">
                <a16:creationId xmlns:a16="http://schemas.microsoft.com/office/drawing/2014/main" id="{F6DE91DF-8AE3-459A-894F-B97836C344A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70959" y="2603500"/>
            <a:ext cx="2431741" cy="243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C30A19B7-6C24-413C-8415-0AC5011CE5B5}"/>
              </a:ext>
            </a:extLst>
          </p:cNvPr>
          <p:cNvSpPr txBox="1"/>
          <p:nvPr/>
        </p:nvSpPr>
        <p:spPr>
          <a:xfrm>
            <a:off x="7052149" y="1957169"/>
            <a:ext cx="1269359" cy="646331"/>
          </a:xfrm>
          <a:prstGeom prst="rect">
            <a:avLst/>
          </a:prstGeom>
          <a:noFill/>
        </p:spPr>
        <p:txBody>
          <a:bodyPr wrap="square" rtlCol="0">
            <a:spAutoFit/>
          </a:bodyPr>
          <a:lstStyle/>
          <a:p>
            <a:pPr algn="ctr"/>
            <a:r>
              <a:rPr lang="en-US" b="1" dirty="0" err="1">
                <a:effectLst>
                  <a:outerShdw blurRad="38100" dist="38100" dir="2700000" algn="tl">
                    <a:srgbClr val="000000">
                      <a:alpha val="43137"/>
                    </a:srgbClr>
                  </a:outerShdw>
                </a:effectLst>
                <a:latin typeface="+mj-lt"/>
              </a:rPr>
              <a:t>Ottobock</a:t>
            </a:r>
            <a:r>
              <a:rPr lang="en-US" b="1" dirty="0">
                <a:effectLst>
                  <a:outerShdw blurRad="38100" dist="38100" dir="2700000" algn="tl">
                    <a:srgbClr val="000000">
                      <a:alpha val="43137"/>
                    </a:srgbClr>
                  </a:outerShdw>
                </a:effectLst>
                <a:latin typeface="+mj-lt"/>
              </a:rPr>
              <a:t>® Hand </a:t>
            </a:r>
          </a:p>
        </p:txBody>
      </p:sp>
    </p:spTree>
    <p:extLst>
      <p:ext uri="{BB962C8B-B14F-4D97-AF65-F5344CB8AC3E}">
        <p14:creationId xmlns:p14="http://schemas.microsoft.com/office/powerpoint/2010/main" val="120208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33" y="401638"/>
            <a:ext cx="8568267" cy="1122362"/>
          </a:xfrm>
        </p:spPr>
        <p:txBody>
          <a:bodyPr vert="horz" lIns="91440" tIns="45720" rIns="91440" bIns="45720" rtlCol="1" anchor="ctr">
            <a:noAutofit/>
          </a:bodyPr>
          <a:lstStyle/>
          <a:p>
            <a:r>
              <a:rPr lang="en-US" sz="4800" b="1">
                <a:solidFill>
                  <a:srgbClr val="316179"/>
                </a:solidFill>
                <a:effectLst>
                  <a:outerShdw blurRad="38100" dist="38100" dir="2700000" algn="tl">
                    <a:srgbClr val="000000">
                      <a:alpha val="43137"/>
                    </a:srgbClr>
                  </a:outerShdw>
                </a:effectLst>
              </a:rPr>
              <a:t>Non - invasive electro mechanic </a:t>
            </a:r>
          </a:p>
        </p:txBody>
      </p:sp>
      <p:sp>
        <p:nvSpPr>
          <p:cNvPr id="3" name="Content Placeholder 2"/>
          <p:cNvSpPr>
            <a:spLocks noGrp="1"/>
          </p:cNvSpPr>
          <p:nvPr>
            <p:ph idx="1"/>
          </p:nvPr>
        </p:nvSpPr>
        <p:spPr>
          <a:xfrm>
            <a:off x="0" y="1356360"/>
            <a:ext cx="8226725" cy="5501640"/>
          </a:xfrm>
        </p:spPr>
        <p:txBody>
          <a:bodyPr vert="horz" lIns="91440" tIns="45720" rIns="91440" bIns="45720" rtlCol="1" anchor="t">
            <a:normAutofit/>
          </a:bodyPr>
          <a:lstStyle/>
          <a:p>
            <a:r>
              <a:rPr lang="en-US" sz="2000" u="sng" dirty="0">
                <a:ea typeface="+mn-lt"/>
                <a:cs typeface="+mn-lt"/>
              </a:rPr>
              <a:t>FSM (Force Myography): </a:t>
            </a:r>
            <a:r>
              <a:rPr lang="en-US" sz="2000" dirty="0">
                <a:ea typeface="+mn-lt"/>
                <a:cs typeface="+mn-lt"/>
              </a:rPr>
              <a:t> measure the forces applied by muscles.</a:t>
            </a:r>
          </a:p>
          <a:p>
            <a:pPr>
              <a:buFont typeface="Arial"/>
            </a:pPr>
            <a:r>
              <a:rPr lang="en-US" sz="2000" u="sng" dirty="0">
                <a:ea typeface="+mn-lt"/>
                <a:cs typeface="+mn-lt"/>
              </a:rPr>
              <a:t>Surface EMG (Electromyography) :</a:t>
            </a:r>
            <a:r>
              <a:rPr lang="en-US" sz="2000" dirty="0">
                <a:ea typeface="+mn-lt"/>
                <a:cs typeface="+mn-lt"/>
              </a:rPr>
              <a:t>  read signals produced by muscular activity.</a:t>
            </a:r>
          </a:p>
          <a:p>
            <a:pPr lvl="1"/>
            <a:r>
              <a:rPr lang="en-US" sz="2000" dirty="0">
                <a:ea typeface="+mn-lt"/>
                <a:cs typeface="+mn-lt"/>
              </a:rPr>
              <a:t>The most common commercially available solution.</a:t>
            </a:r>
            <a:endParaRPr lang="en-US" dirty="0">
              <a:cs typeface="Calibri"/>
            </a:endParaRPr>
          </a:p>
          <a:p>
            <a:pPr marL="457200" lvl="1" indent="0">
              <a:buNone/>
            </a:pPr>
            <a:endParaRPr lang="en-US" sz="2000" dirty="0">
              <a:ea typeface="+mn-lt"/>
              <a:cs typeface="+mn-lt"/>
            </a:endParaRPr>
          </a:p>
          <a:p>
            <a:pPr marL="457200" lvl="1" indent="0">
              <a:buNone/>
            </a:pPr>
            <a:r>
              <a:rPr lang="en-US" sz="2000" dirty="0">
                <a:ea typeface="+mn-lt"/>
                <a:cs typeface="+mn-lt"/>
              </a:rPr>
              <a:t>Pros:</a:t>
            </a:r>
          </a:p>
          <a:p>
            <a:pPr marL="800100" lvl="1" indent="-342900"/>
            <a:r>
              <a:rPr lang="en-US" sz="2000" dirty="0">
                <a:ea typeface="+mn-lt"/>
                <a:cs typeface="+mn-lt"/>
              </a:rPr>
              <a:t>Lots of research in signal processing and classification</a:t>
            </a:r>
          </a:p>
          <a:p>
            <a:pPr marL="800100" lvl="1" indent="-342900"/>
            <a:r>
              <a:rPr lang="en-US" sz="2000" dirty="0">
                <a:ea typeface="+mn-lt"/>
                <a:cs typeface="+mn-lt"/>
              </a:rPr>
              <a:t>Identification of user's intentions-PNS </a:t>
            </a:r>
          </a:p>
          <a:p>
            <a:pPr marL="457200" lvl="1" indent="0">
              <a:buNone/>
            </a:pPr>
            <a:r>
              <a:rPr lang="en-US" sz="2000" dirty="0">
                <a:ea typeface="+mn-lt"/>
                <a:cs typeface="+mn-lt"/>
              </a:rPr>
              <a:t>Cons:</a:t>
            </a:r>
          </a:p>
          <a:p>
            <a:pPr lvl="1"/>
            <a:r>
              <a:rPr lang="en-US" sz="2000" dirty="0">
                <a:ea typeface="+mn-lt"/>
                <a:cs typeface="+mn-lt"/>
              </a:rPr>
              <a:t>Very noisy signal , unstable control.</a:t>
            </a:r>
          </a:p>
          <a:p>
            <a:pPr lvl="1"/>
            <a:r>
              <a:rPr lang="en-US" sz="2000" dirty="0">
                <a:ea typeface="+mn-lt"/>
                <a:cs typeface="+mn-lt"/>
              </a:rPr>
              <a:t>Sweating and moving  inside socked  -lower signal quality.</a:t>
            </a:r>
          </a:p>
          <a:p>
            <a:pPr lvl="1"/>
            <a:r>
              <a:rPr lang="en-US" sz="2000" dirty="0">
                <a:ea typeface="+mn-lt"/>
                <a:cs typeface="+mn-lt"/>
              </a:rPr>
              <a:t>Use of muscles near amputation area-  degenerated muscles, may cause phantom pain.</a:t>
            </a:r>
          </a:p>
          <a:p>
            <a:pPr lvl="1"/>
            <a:endParaRPr lang="en-US" sz="2000" dirty="0">
              <a:ea typeface="+mn-lt"/>
              <a:cs typeface="+mn-lt"/>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8</a:t>
            </a:fld>
            <a:endParaRPr lang="en-US"/>
          </a:p>
        </p:txBody>
      </p:sp>
      <p:pic>
        <p:nvPicPr>
          <p:cNvPr id="6" name="Picture 5" descr="A picture containing person, indoor&#10;&#10;Description automatically generated">
            <a:extLst>
              <a:ext uri="{FF2B5EF4-FFF2-40B4-BE49-F238E27FC236}">
                <a16:creationId xmlns:a16="http://schemas.microsoft.com/office/drawing/2014/main" id="{D1BFF154-AD4D-4511-A603-F360BAEA1A59}"/>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2378" b="100000" l="3579" r="100000">
                        <a14:foregroundMark x1="28635" y1="6486" x2="21626" y2="13730"/>
                        <a14:foregroundMark x1="46234" y1="5027" x2="24161" y2="2432"/>
                        <a14:foregroundMark x1="62864" y1="75946" x2="50783" y2="69027"/>
                        <a14:foregroundMark x1="52796" y1="89027" x2="43251" y2="87189"/>
                        <a14:foregroundMark x1="44743" y1="91568" x2="42729" y2="93730"/>
                      </a14:backgroundRemoval>
                    </a14:imgEffect>
                  </a14:imgLayer>
                </a14:imgProps>
              </a:ext>
              <a:ext uri="{28A0092B-C50C-407E-A947-70E740481C1C}">
                <a14:useLocalDpi xmlns:a14="http://schemas.microsoft.com/office/drawing/2010/main"/>
              </a:ext>
            </a:extLst>
          </a:blip>
          <a:srcRect/>
          <a:stretch/>
        </p:blipFill>
        <p:spPr>
          <a:xfrm>
            <a:off x="6951617" y="2171857"/>
            <a:ext cx="1819656" cy="2514285"/>
          </a:xfrm>
          <a:prstGeom prst="rect">
            <a:avLst/>
          </a:prstGeom>
        </p:spPr>
      </p:pic>
      <p:sp>
        <p:nvSpPr>
          <p:cNvPr id="7" name="TextBox 6">
            <a:extLst>
              <a:ext uri="{FF2B5EF4-FFF2-40B4-BE49-F238E27FC236}">
                <a16:creationId xmlns:a16="http://schemas.microsoft.com/office/drawing/2014/main" id="{558A1237-3EAF-482D-8F53-B4764AFBF435}"/>
              </a:ext>
            </a:extLst>
          </p:cNvPr>
          <p:cNvSpPr txBox="1"/>
          <p:nvPr/>
        </p:nvSpPr>
        <p:spPr>
          <a:xfrm>
            <a:off x="7219741" y="4992867"/>
            <a:ext cx="1242874" cy="36933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latin typeface="+mj-lt"/>
              </a:rPr>
              <a:t>Deka</a:t>
            </a:r>
            <a:r>
              <a:rPr lang="en-US" b="1" dirty="0">
                <a:effectLst>
                  <a:outerShdw blurRad="38100" dist="38100" dir="2700000" algn="tl">
                    <a:srgbClr val="000000">
                      <a:alpha val="43137"/>
                    </a:srgbClr>
                  </a:outerShdw>
                </a:effectLst>
              </a:rPr>
              <a:t>®</a:t>
            </a:r>
            <a:r>
              <a:rPr lang="en-US" b="1" dirty="0">
                <a:effectLst>
                  <a:outerShdw blurRad="38100" dist="38100" dir="2700000" algn="tl">
                    <a:srgbClr val="000000">
                      <a:alpha val="43137"/>
                    </a:srgbClr>
                  </a:outerShdw>
                </a:effectLst>
                <a:latin typeface="+mj-lt"/>
              </a:rPr>
              <a:t> Arm</a:t>
            </a:r>
          </a:p>
        </p:txBody>
      </p:sp>
    </p:spTree>
    <p:extLst>
      <p:ext uri="{BB962C8B-B14F-4D97-AF65-F5344CB8AC3E}">
        <p14:creationId xmlns:p14="http://schemas.microsoft.com/office/powerpoint/2010/main" val="229644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r>
              <a:rPr lang="en-US" b="1">
                <a:solidFill>
                  <a:srgbClr val="316179"/>
                </a:solidFill>
                <a:effectLst>
                  <a:outerShdw blurRad="38100" dist="38100" dir="2700000" algn="tl">
                    <a:srgbClr val="000000">
                      <a:alpha val="43137"/>
                    </a:srgbClr>
                  </a:outerShdw>
                </a:effectLst>
              </a:rPr>
              <a:t>Additional Prosthetic hand types</a:t>
            </a:r>
          </a:p>
        </p:txBody>
      </p:sp>
      <p:sp>
        <p:nvSpPr>
          <p:cNvPr id="3" name="Content Placeholder 2"/>
          <p:cNvSpPr>
            <a:spLocks noGrp="1"/>
          </p:cNvSpPr>
          <p:nvPr>
            <p:ph idx="1"/>
          </p:nvPr>
        </p:nvSpPr>
        <p:spPr>
          <a:xfrm>
            <a:off x="460075" y="2009274"/>
            <a:ext cx="8683925" cy="5643563"/>
          </a:xfrm>
        </p:spPr>
        <p:txBody>
          <a:bodyPr vert="horz" lIns="91440" tIns="45720" rIns="91440" bIns="45720" rtlCol="1" anchor="t">
            <a:normAutofit/>
          </a:bodyPr>
          <a:lstStyle/>
          <a:p>
            <a:pPr marL="0" indent="0">
              <a:buNone/>
            </a:pPr>
            <a:r>
              <a:rPr lang="en-US" sz="2400" b="1" dirty="0">
                <a:ea typeface="+mn-lt"/>
                <a:cs typeface="+mn-lt"/>
              </a:rPr>
              <a:t>Invasive electro mechanic </a:t>
            </a:r>
            <a:r>
              <a:rPr lang="en-US" sz="2400" dirty="0">
                <a:ea typeface="+mn-lt"/>
                <a:cs typeface="+mn-lt"/>
              </a:rPr>
              <a:t>- Implanting sensors inside the body to improve signal quality and provide sensory feedback to the user.</a:t>
            </a:r>
            <a:endParaRPr lang="en-US" dirty="0">
              <a:ea typeface="+mn-lt"/>
              <a:cs typeface="+mn-lt"/>
            </a:endParaRPr>
          </a:p>
          <a:p>
            <a:pPr marL="0" indent="0">
              <a:buNone/>
            </a:pPr>
            <a:endParaRPr lang="en-US" sz="2400" dirty="0">
              <a:ea typeface="+mn-lt"/>
              <a:cs typeface="+mn-lt"/>
            </a:endParaRPr>
          </a:p>
          <a:p>
            <a:pPr marL="0" indent="0">
              <a:buNone/>
            </a:pPr>
            <a:r>
              <a:rPr lang="en-US" sz="2400" b="1" dirty="0">
                <a:ea typeface="+mn-lt"/>
                <a:cs typeface="+mn-lt"/>
              </a:rPr>
              <a:t>Robotic hands</a:t>
            </a:r>
            <a:r>
              <a:rPr lang="en-US" sz="2400" dirty="0">
                <a:ea typeface="+mn-lt"/>
                <a:cs typeface="+mn-lt"/>
              </a:rPr>
              <a:t> – controlling hands externally using buttons. </a:t>
            </a:r>
            <a:br>
              <a:rPr lang="en-US" sz="2400" dirty="0">
                <a:ea typeface="+mn-lt"/>
                <a:cs typeface="+mn-lt"/>
              </a:rPr>
            </a:br>
            <a:endParaRPr lang="en-US" dirty="0">
              <a:cs typeface="Calibri"/>
            </a:endParaRPr>
          </a:p>
          <a:p>
            <a:pPr lvl="1"/>
            <a:endParaRPr lang="en-US" sz="2000" dirty="0">
              <a:ea typeface="+mn-lt"/>
              <a:cs typeface="+mn-lt"/>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a:p>
        </p:txBody>
      </p:sp>
    </p:spTree>
    <p:extLst>
      <p:ext uri="{BB962C8B-B14F-4D97-AF65-F5344CB8AC3E}">
        <p14:creationId xmlns:p14="http://schemas.microsoft.com/office/powerpoint/2010/main" val="2867072247"/>
      </p:ext>
    </p:extLst>
  </p:cSld>
  <p:clrMapOvr>
    <a:masterClrMapping/>
  </p:clrMapOvr>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CD88665544244CB8A518F334EBA660" ma:contentTypeVersion="2" ma:contentTypeDescription="Create a new document." ma:contentTypeScope="" ma:versionID="2ee4be01dc4093240fd23c3eef47f232">
  <xsd:schema xmlns:xsd="http://www.w3.org/2001/XMLSchema" xmlns:xs="http://www.w3.org/2001/XMLSchema" xmlns:p="http://schemas.microsoft.com/office/2006/metadata/properties" xmlns:ns3="7f9ce069-e6c0-4690-98c3-882f05602da4" targetNamespace="http://schemas.microsoft.com/office/2006/metadata/properties" ma:root="true" ma:fieldsID="c85739f77179c3c7af8a81be7b6ce7e5" ns3:_="">
    <xsd:import namespace="7f9ce069-e6c0-4690-98c3-882f05602da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9ce069-e6c0-4690-98c3-882f05602d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830302-A48E-4C66-A8FC-698F327BF8E2}">
  <ds:schemaRefs>
    <ds:schemaRef ds:uri="http://schemas.microsoft.com/sharepoint/v3/contenttype/forms"/>
  </ds:schemaRefs>
</ds:datastoreItem>
</file>

<file path=customXml/itemProps2.xml><?xml version="1.0" encoding="utf-8"?>
<ds:datastoreItem xmlns:ds="http://schemas.openxmlformats.org/officeDocument/2006/customXml" ds:itemID="{BD238EDB-C7EB-48E6-AE55-CB68FFB3991D}">
  <ds:schemaRefs>
    <ds:schemaRef ds:uri="http://schemas.microsoft.com/office/2006/metadata/properties"/>
    <ds:schemaRef ds:uri="http://schemas.microsoft.com/office/infopath/2007/PartnerControls"/>
    <ds:schemaRef ds:uri="7f9ce069-e6c0-4690-98c3-882f05602da4"/>
    <ds:schemaRef ds:uri="http://www.w3.org/XML/1998/namespace"/>
    <ds:schemaRef ds:uri="http://purl.org/dc/dcmitype/"/>
    <ds:schemaRef ds:uri="http://schemas.openxmlformats.org/package/2006/metadata/core-properties"/>
    <ds:schemaRef ds:uri="http://purl.org/dc/elements/1.1/"/>
    <ds:schemaRef ds:uri="http://schemas.microsoft.com/office/2006/documentManagement/types"/>
    <ds:schemaRef ds:uri="http://purl.org/dc/terms/"/>
  </ds:schemaRefs>
</ds:datastoreItem>
</file>

<file path=customXml/itemProps3.xml><?xml version="1.0" encoding="utf-8"?>
<ds:datastoreItem xmlns:ds="http://schemas.openxmlformats.org/officeDocument/2006/customXml" ds:itemID="{BF32501E-BD79-4C4E-B308-8D71ACA9A2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9ce069-e6c0-4690-98c3-882f05602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348</TotalTime>
  <Words>1425</Words>
  <Application>Microsoft Office PowerPoint</Application>
  <PresentationFormat>‫הצגה על המסך (4:3)</PresentationFormat>
  <Paragraphs>245</Paragraphs>
  <Slides>19</Slides>
  <Notes>19</Notes>
  <HiddenSlides>1</HiddenSlides>
  <MMClips>1</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19</vt:i4>
      </vt:variant>
    </vt:vector>
  </HeadingPairs>
  <TitlesOfParts>
    <vt:vector size="23" baseType="lpstr">
      <vt:lpstr>Arial</vt:lpstr>
      <vt:lpstr>Calibri</vt:lpstr>
      <vt:lpstr>Cambria Math</vt:lpstr>
      <vt:lpstr>Office Theme</vt:lpstr>
      <vt:lpstr>Midterm Presentation User Interface Design for Low Cost 3D Printed Prosthetic Hand</vt:lpstr>
      <vt:lpstr>Outline</vt:lpstr>
      <vt:lpstr>Background</vt:lpstr>
      <vt:lpstr>Project Goal</vt:lpstr>
      <vt:lpstr>מצגת של PowerPoint‏</vt:lpstr>
      <vt:lpstr>Prosthetic hand types</vt:lpstr>
      <vt:lpstr>Prosthetic hand types</vt:lpstr>
      <vt:lpstr>Non - invasive electro mechanic </vt:lpstr>
      <vt:lpstr>Additional Prosthetic hand types</vt:lpstr>
      <vt:lpstr>Chosen Solution</vt:lpstr>
      <vt:lpstr>Sensors</vt:lpstr>
      <vt:lpstr>Sensors</vt:lpstr>
      <vt:lpstr>Sensors</vt:lpstr>
      <vt:lpstr>Block diagram</vt:lpstr>
      <vt:lpstr>מצגת של PowerPoint‏</vt:lpstr>
      <vt:lpstr>System’s pros and cons</vt:lpstr>
      <vt:lpstr>Conclusion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פיתוח אלגורית'ם לזיהוי אנשים בתמונות</dc:title>
  <dc:creator>Idan Burstein</dc:creator>
  <cp:lastModifiedBy>Yahel Solomon</cp:lastModifiedBy>
  <cp:revision>25</cp:revision>
  <cp:lastPrinted>2014-09-21T12:04:19Z</cp:lastPrinted>
  <dcterms:created xsi:type="dcterms:W3CDTF">2012-05-28T18:42:10Z</dcterms:created>
  <dcterms:modified xsi:type="dcterms:W3CDTF">2020-01-15T13:17:32Z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0x01010042CD88665544244CB8A518F334EBA660</vt:lpwstr>
  </property>
</Properties>
</file>